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  <p:sldMasterId id="2147483676" r:id="rId2"/>
  </p:sldMasterIdLst>
  <p:notesMasterIdLst>
    <p:notesMasterId r:id="rId27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</p:sldIdLst>
  <p:sldSz cx="9144000" cy="5143500" type="screen16x9"/>
  <p:notesSz cx="6858000" cy="9144000"/>
  <p:embeddedFontLst>
    <p:embeddedFont>
      <p:font typeface="Raleway" panose="020B0604020202020204" charset="0"/>
      <p:regular r:id="rId28"/>
      <p:bold r:id="rId29"/>
      <p:italic r:id="rId30"/>
      <p:boldItalic r:id="rId31"/>
    </p:embeddedFont>
    <p:embeddedFont>
      <p:font typeface="Oswald" panose="020B0604020202020204" charset="0"/>
      <p:regular r:id="rId32"/>
      <p:bold r:id="rId33"/>
    </p:embeddedFont>
    <p:embeddedFont>
      <p:font typeface="Lato" panose="020B0604020202020204" charset="0"/>
      <p:regular r:id="rId34"/>
      <p:bold r:id="rId35"/>
      <p:italic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D12C59B-D431-4200-BB1E-70990018F8B4}">
  <a:tblStyle styleId="{8D12C59B-D431-4200-BB1E-70990018F8B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680" y="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viewProps" Target="viewProps.xml"/><Relationship Id="rId21" Type="http://schemas.openxmlformats.org/officeDocument/2006/relationships/slide" Target="slides/slide19.xml"/><Relationship Id="rId34" Type="http://schemas.openxmlformats.org/officeDocument/2006/relationships/font" Target="fonts/font7.fntdata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2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4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6.fntdata"/><Relationship Id="rId38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9706192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5c840e40b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5c840e40b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57296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7a5c8ba262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7a5c8ba262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17639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875cf4230e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875cf4230e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44797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875cf4230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875cf4230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667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875cf4230e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875cf4230e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0434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875cf4230e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875cf4230e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412962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875cf4230e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875cf4230e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654842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875cf4230e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875cf4230e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821997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875cf4230e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875cf4230e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988394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875cf4230e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875cf4230e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8310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875cf4230e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875cf4230e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28032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7a5c8ba26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7a5c8ba26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936181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875cf4230e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875cf4230e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459874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875cf4230e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875cf4230e_0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794627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875cf4230e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875cf4230e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768706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875cf4230e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875cf4230e_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818004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5c840e40bc_0_4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5c840e40bc_0_4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50543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5c840e40bc_0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5c840e40bc_0_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89751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7a5c8ba262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7a5c8ba262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22448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7a5c8ba262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7a5c8ba262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103149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1f88252dc4_0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1f88252dc4_0_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06507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5c840e40bc_0_5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5c840e40bc_0_5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83490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5c840e40bc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5c840e40bc_0_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758616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7a5c8ba262_0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7a5c8ba262_0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75971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shutterstock_429987889_edited.jpg"/>
          <p:cNvPicPr preferRelativeResize="0"/>
          <p:nvPr/>
        </p:nvPicPr>
        <p:blipFill rotWithShape="1">
          <a:blip r:embed="rId2">
            <a:alphaModFix/>
          </a:blip>
          <a:srcRect t="21799" b="23591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Google Shape;15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sz="6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lang="en-GB" sz="600" b="1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sz="600" b="1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Google Shape;113;p11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5" name="Google Shape;115;p11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6" name="Google Shape;116;p11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7" name="Google Shape;117;p11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" name="Google Shape;118;p11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" name="Google Shape;124;p12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5" name="Google Shape;125;p12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6" name="Google Shape;126;p12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8" name="Google Shape;128;p12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9" name="Google Shape;129;p12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0" name="Google Shape;130;p12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1" name="Google Shape;131;p12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34" name="Google Shape;134;p1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5" name="Google Shape;135;p13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6" name="Google Shape;136;p13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7" name="Google Shape;137;p13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8" name="Google Shape;138;p13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3" name="Google Shape;143;p14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5" name="Google Shape;145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6" name="Google Shape;146;p14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7" name="Google Shape;147;p14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8" name="Google Shape;148;p14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9" name="Google Shape;149;p14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2" name="Google Shape;152;p15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3" name="Google Shape;153;p15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54;p15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" name="Google Shape;155;p15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bg>
      <p:bgPr>
        <a:solidFill>
          <a:schemeClr val="dk1"/>
        </a:soli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>
            <a:spLocks noGrp="1"/>
          </p:cNvSpPr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8" name="Google Shape;158;p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lang="en-GB" sz="6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1">
  <p:cSld name="SECTION_HEADER_2">
    <p:bg>
      <p:bgPr>
        <a:solidFill>
          <a:srgbClr val="434343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6" name="Google Shape;166;p17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7" name="Google Shape;167;p1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8" name="Google Shape;168;p17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69" name="Google Shape;169;p17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0" name="Google Shape;170;p17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1" name="Google Shape;171;p17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8" name="Google Shape;178;p1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79" name="Google Shape;179;p1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1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1" name="Google Shape;181;p19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2" name="Google Shape;182;p19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3" name="Google Shape;183;p1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5" name="Google Shape;185;p2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86" name="Google Shape;186;p2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8" name="Google Shape;188;p20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9" name="Google Shape;189;p2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1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2" name="Google Shape;192;p2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3" name="Google Shape;193;p2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5" name="Google Shape;195;p21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96" name="Google Shape;196;p21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97" name="Google Shape;197;p2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_alt1">
  <p:cSld name="TITLE_1">
    <p:bg>
      <p:bgPr>
        <a:solidFill>
          <a:schemeClr val="lt2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3" descr="shutterstock_429987889_edited.jpg"/>
          <p:cNvPicPr preferRelativeResize="0"/>
          <p:nvPr/>
        </p:nvPicPr>
        <p:blipFill rotWithShape="1">
          <a:blip r:embed="rId2">
            <a:alphaModFix/>
          </a:blip>
          <a:srcRect t="21799" b="23591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Google Shape;27;p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" name="Google Shape;30;p3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1" name="Google Shape;31;p3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Google Shape;32;p3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Google Shape;33;p3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0" name="Google Shape;200;p2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01" name="Google Shape;201;p2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22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04" name="Google Shape;204;p22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22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6" name="Google Shape;206;p2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9" name="Google Shape;209;p2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10" name="Google Shape;210;p2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2" name="Google Shape;212;p23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3" name="Google Shape;213;p2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6" name="Google Shape;216;p2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17" name="Google Shape;217;p2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9" name="Google Shape;219;p24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20" name="Google Shape;220;p24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21" name="Google Shape;221;p2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3" name="Google Shape;223;p2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224" name="Google Shape;224;p2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6" name="Google Shape;226;p25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7" name="Google Shape;227;p2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6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0" name="Google Shape;230;p2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31" name="Google Shape;231;p2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3" name="Google Shape;233;p26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34" name="Google Shape;234;p26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35" name="Google Shape;235;p26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36" name="Google Shape;236;p2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7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239" name="Google Shape;239;p2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1" name="Google Shape;241;p2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242" name="Google Shape;242;p2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4" name="Google Shape;244;p28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45" name="Google Shape;245;p28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46" name="Google Shape;246;p2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" name="Google Shape;38;p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" name="Google Shape;40;p4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Google Shape;41;p4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2" name="Google Shape;42;p4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" name="Google Shape;43;p4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49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2" name="Google Shape;52;p5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3" name="Google Shape;53;p5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" name="Google Shape;54;p5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" name="Google Shape;55;p5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 only">
  <p:cSld name="TITLE_AND_BODY_1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6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0" name="Google Shape;60;p6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" name="Google Shape;61;p6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" name="Google Shape;62;p6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2">
  <p:cSld name="TITLE_AND_BODY_1_1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7" descr="shutterstock_31891705.jpg"/>
          <p:cNvPicPr preferRelativeResize="0"/>
          <p:nvPr/>
        </p:nvPicPr>
        <p:blipFill rotWithShape="1">
          <a:blip r:embed="rId2">
            <a:alphaModFix/>
          </a:blip>
          <a:srcRect t="11971" b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8" name="Google Shape;68;p7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" name="Google Shape;69;p7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" name="Google Shape;70;p7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" name="Google Shape;71;p7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" name="Google Shape;72;p7"/>
          <p:cNvSpPr txBox="1">
            <a:spLocks noGrp="1"/>
          </p:cNvSpPr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" name="Google Shape;78;p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8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0" name="Google Shape;80;p8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1" name="Google Shape;81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2" name="Google Shape;82;p8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3" name="Google Shape;83;p8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" name="Google Shape;84;p8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5" name="Google Shape;85;p8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" name="Google Shape;91;p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3" name="Google Shape;93;p9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4" name="Google Shape;94;p9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5" name="Google Shape;95;p9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" name="Google Shape;96;p9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" name="Google Shape;102;p10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5" name="Google Shape;105;p10">
            <a:hlinkClick r:id="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6" name="Google Shape;106;p10">
            <a:hlinkClick r:id="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7" name="Google Shape;107;p10">
            <a:hlinkClick r:id="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" name="Google Shape;108;p10">
            <a:hlinkClick r:id="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74" name="Google Shape;174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75" name="Google Shape;175;p1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 rtl="0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0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700"/>
              <a:t>Study of Multi-Objective Optimization using Evolutionary Algorithms</a:t>
            </a:r>
            <a:endParaRPr sz="2700"/>
          </a:p>
        </p:txBody>
      </p:sp>
      <p:sp>
        <p:nvSpPr>
          <p:cNvPr id="254" name="Google Shape;254;p30"/>
          <p:cNvSpPr txBox="1">
            <a:spLocks noGrp="1"/>
          </p:cNvSpPr>
          <p:nvPr>
            <p:ph type="subTitle" idx="1"/>
          </p:nvPr>
        </p:nvSpPr>
        <p:spPr>
          <a:xfrm>
            <a:off x="474775" y="3762875"/>
            <a:ext cx="8621100" cy="12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Shivam Pandey (160010003)	</a:t>
            </a:r>
            <a:r>
              <a:rPr lang="en-GB" sz="2000" b="1" dirty="0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			                          </a:t>
            </a:r>
            <a:r>
              <a:rPr lang="en-GB" sz="2000" b="1" dirty="0" smtClean="0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								</a:t>
            </a:r>
            <a:r>
              <a:rPr lang="en-GB" dirty="0" smtClean="0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Supervisor </a:t>
            </a:r>
            <a:r>
              <a:rPr lang="en-GB" dirty="0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:</a:t>
            </a:r>
            <a:endParaRPr sz="2000" b="1" dirty="0">
              <a:solidFill>
                <a:srgbClr val="666666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School of Mathematics &amp; Computer Science	              </a:t>
            </a:r>
            <a:r>
              <a:rPr lang="en-GB" sz="2000" b="1" dirty="0" err="1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Prof.</a:t>
            </a:r>
            <a:r>
              <a:rPr lang="en-GB" sz="2000" b="1" dirty="0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 Somenath Biswas</a:t>
            </a:r>
            <a:endParaRPr dirty="0">
              <a:solidFill>
                <a:srgbClr val="666666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rgbClr val="666666"/>
                </a:solidFill>
                <a:latin typeface="Raleway"/>
                <a:ea typeface="Raleway"/>
                <a:cs typeface="Raleway"/>
                <a:sym typeface="Raleway"/>
              </a:rPr>
              <a:t>Indian Institute of Technology Goa</a:t>
            </a:r>
            <a:endParaRPr sz="2000" dirty="0">
              <a:solidFill>
                <a:srgbClr val="666666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666666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rgbClr val="666666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9"/>
          <p:cNvSpPr txBox="1">
            <a:spLocks noGrp="1"/>
          </p:cNvSpPr>
          <p:nvPr>
            <p:ph type="title"/>
          </p:nvPr>
        </p:nvSpPr>
        <p:spPr>
          <a:xfrm>
            <a:off x="727650" y="12555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b="0"/>
              <a:t>Calculating Diversity of Solutions</a:t>
            </a:r>
            <a:endParaRPr sz="3000" b="0"/>
          </a:p>
        </p:txBody>
      </p:sp>
      <p:pic>
        <p:nvPicPr>
          <p:cNvPr id="314" name="Google Shape;314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9450" y="2003250"/>
            <a:ext cx="4193050" cy="3042574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39"/>
          <p:cNvSpPr txBox="1"/>
          <p:nvPr/>
        </p:nvSpPr>
        <p:spPr>
          <a:xfrm>
            <a:off x="5432250" y="1949125"/>
            <a:ext cx="3519300" cy="28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We use the following metric to calculate the nonuniformity in the distribution:</a:t>
            </a:r>
            <a:endParaRPr sz="1500">
              <a:solidFill>
                <a:srgbClr val="434343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500">
              <a:solidFill>
                <a:srgbClr val="434343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500">
              <a:solidFill>
                <a:srgbClr val="434343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316" name="Google Shape;316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14749" y="3201500"/>
            <a:ext cx="3154300" cy="1221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40"/>
          <p:cNvSpPr txBox="1">
            <a:spLocks noGrp="1"/>
          </p:cNvSpPr>
          <p:nvPr>
            <p:ph type="title"/>
          </p:nvPr>
        </p:nvSpPr>
        <p:spPr>
          <a:xfrm>
            <a:off x="727650" y="12555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b="0"/>
              <a:t>Calculating Diversity of Solutions</a:t>
            </a:r>
            <a:endParaRPr sz="3000" b="0"/>
          </a:p>
        </p:txBody>
      </p:sp>
      <p:sp>
        <p:nvSpPr>
          <p:cNvPr id="322" name="Google Shape;322;p40"/>
          <p:cNvSpPr txBox="1"/>
          <p:nvPr/>
        </p:nvSpPr>
        <p:spPr>
          <a:xfrm>
            <a:off x="4897050" y="2166036"/>
            <a:ext cx="3519300" cy="24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It is to be realized that the more diverse (uniformly spread) the set of solutions will be, the closer the value of Δ will be to zero. Hence, smaller the value of Δ, more diverse is the solution set.</a:t>
            </a:r>
            <a:endParaRPr sz="2200">
              <a:solidFill>
                <a:srgbClr val="434343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500">
              <a:solidFill>
                <a:srgbClr val="434343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500">
              <a:solidFill>
                <a:srgbClr val="434343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323" name="Google Shape;323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1299" y="2782025"/>
            <a:ext cx="3154300" cy="1221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41"/>
          <p:cNvSpPr txBox="1">
            <a:spLocks noGrp="1"/>
          </p:cNvSpPr>
          <p:nvPr>
            <p:ph type="title"/>
          </p:nvPr>
        </p:nvSpPr>
        <p:spPr>
          <a:xfrm>
            <a:off x="727650" y="12555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b="0"/>
              <a:t>Slightly Complex MOOP : Min-Ex Problem</a:t>
            </a:r>
            <a:endParaRPr sz="3000" b="0"/>
          </a:p>
        </p:txBody>
      </p:sp>
      <p:sp>
        <p:nvSpPr>
          <p:cNvPr id="329" name="Google Shape;329;p41"/>
          <p:cNvSpPr txBox="1"/>
          <p:nvPr/>
        </p:nvSpPr>
        <p:spPr>
          <a:xfrm>
            <a:off x="799200" y="1893975"/>
            <a:ext cx="3772800" cy="2991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 b="1" dirty="0">
                <a:solidFill>
                  <a:srgbClr val="222222"/>
                </a:solidFill>
                <a:highlight>
                  <a:srgbClr val="FFFFFF"/>
                </a:highlight>
              </a:rPr>
              <a:t>Min-Ex Problem</a:t>
            </a:r>
            <a:r>
              <a:rPr lang="en-GB" sz="1600" dirty="0">
                <a:solidFill>
                  <a:srgbClr val="222222"/>
                </a:solidFill>
                <a:highlight>
                  <a:srgbClr val="FFFFFF"/>
                </a:highlight>
              </a:rPr>
              <a:t>:</a:t>
            </a:r>
            <a:endParaRPr sz="1600" dirty="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 i="1" dirty="0">
                <a:solidFill>
                  <a:srgbClr val="222222"/>
                </a:solidFill>
                <a:highlight>
                  <a:srgbClr val="FFFFFF"/>
                </a:highlight>
              </a:rPr>
              <a:t>Minimize        ƒ</a:t>
            </a:r>
            <a:r>
              <a:rPr lang="en-GB" sz="1600" baseline="-25000" dirty="0">
                <a:solidFill>
                  <a:srgbClr val="222222"/>
                </a:solidFill>
                <a:highlight>
                  <a:srgbClr val="FFFFFF"/>
                </a:highlight>
              </a:rPr>
              <a:t>1 </a:t>
            </a:r>
            <a:r>
              <a:rPr lang="en-GB" sz="1600" dirty="0">
                <a:solidFill>
                  <a:srgbClr val="222222"/>
                </a:solidFill>
                <a:highlight>
                  <a:srgbClr val="FFFFFF"/>
                </a:highlight>
              </a:rPr>
              <a:t>(</a:t>
            </a:r>
            <a:r>
              <a:rPr lang="en-GB" sz="1600" i="1" dirty="0">
                <a:solidFill>
                  <a:srgbClr val="222222"/>
                </a:solidFill>
                <a:highlight>
                  <a:srgbClr val="FFFFFF"/>
                </a:highlight>
              </a:rPr>
              <a:t>x</a:t>
            </a:r>
            <a:r>
              <a:rPr lang="en-GB" sz="1600" baseline="-25000" dirty="0">
                <a:solidFill>
                  <a:srgbClr val="222222"/>
                </a:solidFill>
                <a:highlight>
                  <a:srgbClr val="FFFFFF"/>
                </a:highlight>
              </a:rPr>
              <a:t>1 </a:t>
            </a:r>
            <a:r>
              <a:rPr lang="en-GB" sz="1600" dirty="0">
                <a:solidFill>
                  <a:srgbClr val="222222"/>
                </a:solidFill>
                <a:highlight>
                  <a:srgbClr val="FFFFFF"/>
                </a:highlight>
              </a:rPr>
              <a:t>, </a:t>
            </a:r>
            <a:r>
              <a:rPr lang="en-GB" sz="1600" i="1" dirty="0">
                <a:solidFill>
                  <a:srgbClr val="222222"/>
                </a:solidFill>
                <a:highlight>
                  <a:srgbClr val="FFFFFF"/>
                </a:highlight>
              </a:rPr>
              <a:t>x</a:t>
            </a:r>
            <a:r>
              <a:rPr lang="en-GB" sz="1600" baseline="-25000" dirty="0">
                <a:solidFill>
                  <a:srgbClr val="222222"/>
                </a:solidFill>
                <a:highlight>
                  <a:srgbClr val="FFFFFF"/>
                </a:highlight>
              </a:rPr>
              <a:t>2</a:t>
            </a:r>
            <a:r>
              <a:rPr lang="en-GB" sz="1600" dirty="0">
                <a:solidFill>
                  <a:srgbClr val="222222"/>
                </a:solidFill>
                <a:highlight>
                  <a:srgbClr val="FFFFFF"/>
                </a:highlight>
              </a:rPr>
              <a:t>) =</a:t>
            </a:r>
            <a:r>
              <a:rPr lang="en-GB" sz="1600" i="1" dirty="0">
                <a:solidFill>
                  <a:srgbClr val="222222"/>
                </a:solidFill>
                <a:highlight>
                  <a:srgbClr val="FFFFFF"/>
                </a:highlight>
              </a:rPr>
              <a:t> x</a:t>
            </a:r>
            <a:r>
              <a:rPr lang="en-GB" sz="1600" baseline="-25000" dirty="0">
                <a:solidFill>
                  <a:srgbClr val="222222"/>
                </a:solidFill>
                <a:highlight>
                  <a:srgbClr val="FFFFFF"/>
                </a:highlight>
              </a:rPr>
              <a:t>1</a:t>
            </a:r>
            <a:endParaRPr sz="1600" baseline="-25000" dirty="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 i="1" dirty="0">
                <a:solidFill>
                  <a:srgbClr val="222222"/>
                </a:solidFill>
                <a:highlight>
                  <a:srgbClr val="FFFFFF"/>
                </a:highlight>
              </a:rPr>
              <a:t>Minimize        ƒ</a:t>
            </a:r>
            <a:r>
              <a:rPr lang="en-GB" sz="1600" baseline="-25000" dirty="0">
                <a:solidFill>
                  <a:srgbClr val="222222"/>
                </a:solidFill>
                <a:highlight>
                  <a:srgbClr val="FFFFFF"/>
                </a:highlight>
              </a:rPr>
              <a:t>2 </a:t>
            </a:r>
            <a:r>
              <a:rPr lang="en-GB" sz="1600" dirty="0">
                <a:solidFill>
                  <a:srgbClr val="222222"/>
                </a:solidFill>
                <a:highlight>
                  <a:srgbClr val="FFFFFF"/>
                </a:highlight>
              </a:rPr>
              <a:t>(</a:t>
            </a:r>
            <a:r>
              <a:rPr lang="en-GB" sz="1600" i="1" dirty="0">
                <a:solidFill>
                  <a:srgbClr val="222222"/>
                </a:solidFill>
                <a:highlight>
                  <a:srgbClr val="FFFFFF"/>
                </a:highlight>
              </a:rPr>
              <a:t>x</a:t>
            </a:r>
            <a:r>
              <a:rPr lang="en-GB" sz="1600" baseline="-25000" dirty="0">
                <a:solidFill>
                  <a:srgbClr val="222222"/>
                </a:solidFill>
                <a:highlight>
                  <a:srgbClr val="FFFFFF"/>
                </a:highlight>
              </a:rPr>
              <a:t>1 </a:t>
            </a:r>
            <a:r>
              <a:rPr lang="en-GB" sz="1600" dirty="0">
                <a:solidFill>
                  <a:srgbClr val="222222"/>
                </a:solidFill>
                <a:highlight>
                  <a:srgbClr val="FFFFFF"/>
                </a:highlight>
              </a:rPr>
              <a:t>, </a:t>
            </a:r>
            <a:r>
              <a:rPr lang="en-GB" sz="1600" i="1" dirty="0">
                <a:solidFill>
                  <a:srgbClr val="222222"/>
                </a:solidFill>
                <a:highlight>
                  <a:srgbClr val="FFFFFF"/>
                </a:highlight>
              </a:rPr>
              <a:t>x</a:t>
            </a:r>
            <a:r>
              <a:rPr lang="en-GB" sz="1600" baseline="-25000" dirty="0">
                <a:solidFill>
                  <a:srgbClr val="222222"/>
                </a:solidFill>
                <a:highlight>
                  <a:srgbClr val="FFFFFF"/>
                </a:highlight>
              </a:rPr>
              <a:t>2</a:t>
            </a:r>
            <a:r>
              <a:rPr lang="en-GB" sz="1600" dirty="0">
                <a:solidFill>
                  <a:srgbClr val="222222"/>
                </a:solidFill>
                <a:highlight>
                  <a:srgbClr val="FFFFFF"/>
                </a:highlight>
              </a:rPr>
              <a:t>) =</a:t>
            </a:r>
            <a:r>
              <a:rPr lang="en-GB" sz="1600" i="1" dirty="0">
                <a:solidFill>
                  <a:srgbClr val="222222"/>
                </a:solidFill>
                <a:highlight>
                  <a:srgbClr val="FFFFFF"/>
                </a:highlight>
              </a:rPr>
              <a:t> </a:t>
            </a:r>
            <a:r>
              <a:rPr lang="en-GB" sz="1600" dirty="0">
                <a:solidFill>
                  <a:srgbClr val="222222"/>
                </a:solidFill>
                <a:highlight>
                  <a:srgbClr val="FFFFFF"/>
                </a:highlight>
              </a:rPr>
              <a:t>(1 + </a:t>
            </a:r>
            <a:r>
              <a:rPr lang="en-GB" sz="1600" i="1" dirty="0">
                <a:solidFill>
                  <a:srgbClr val="222222"/>
                </a:solidFill>
                <a:highlight>
                  <a:srgbClr val="FFFFFF"/>
                </a:highlight>
              </a:rPr>
              <a:t>x</a:t>
            </a:r>
            <a:r>
              <a:rPr lang="en-GB" sz="1600" baseline="-25000" dirty="0">
                <a:solidFill>
                  <a:srgbClr val="222222"/>
                </a:solidFill>
                <a:highlight>
                  <a:srgbClr val="FFFFFF"/>
                </a:highlight>
              </a:rPr>
              <a:t>2</a:t>
            </a:r>
            <a:r>
              <a:rPr lang="en-GB" sz="1600" dirty="0">
                <a:solidFill>
                  <a:srgbClr val="222222"/>
                </a:solidFill>
                <a:highlight>
                  <a:srgbClr val="FFFFFF"/>
                </a:highlight>
              </a:rPr>
              <a:t>) / </a:t>
            </a:r>
            <a:r>
              <a:rPr lang="en-GB" sz="1600" i="1" dirty="0">
                <a:solidFill>
                  <a:srgbClr val="222222"/>
                </a:solidFill>
                <a:highlight>
                  <a:srgbClr val="FFFFFF"/>
                </a:highlight>
              </a:rPr>
              <a:t>x</a:t>
            </a:r>
            <a:r>
              <a:rPr lang="en-GB" sz="1600" baseline="-25000" dirty="0">
                <a:solidFill>
                  <a:srgbClr val="222222"/>
                </a:solidFill>
                <a:highlight>
                  <a:srgbClr val="FFFFFF"/>
                </a:highlight>
              </a:rPr>
              <a:t>1</a:t>
            </a:r>
            <a:endParaRPr sz="1600" baseline="-25000" dirty="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 i="1" dirty="0">
                <a:solidFill>
                  <a:srgbClr val="222222"/>
                </a:solidFill>
                <a:highlight>
                  <a:srgbClr val="FFFFFF"/>
                </a:highlight>
              </a:rPr>
              <a:t>     	</a:t>
            </a:r>
            <a:endParaRPr sz="1600" i="1" dirty="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 i="1" dirty="0">
                <a:solidFill>
                  <a:srgbClr val="222222"/>
                </a:solidFill>
                <a:highlight>
                  <a:srgbClr val="FFFFFF"/>
                </a:highlight>
              </a:rPr>
              <a:t>subject to	    </a:t>
            </a:r>
            <a:r>
              <a:rPr lang="en-GB" sz="1600" dirty="0">
                <a:solidFill>
                  <a:srgbClr val="222222"/>
                </a:solidFill>
                <a:highlight>
                  <a:srgbClr val="FFFFFF"/>
                </a:highlight>
              </a:rPr>
              <a:t>0.1 ≤ </a:t>
            </a:r>
            <a:r>
              <a:rPr lang="en-GB" sz="1600" i="1" dirty="0">
                <a:solidFill>
                  <a:srgbClr val="222222"/>
                </a:solidFill>
                <a:highlight>
                  <a:srgbClr val="FFFFFF"/>
                </a:highlight>
              </a:rPr>
              <a:t>x</a:t>
            </a:r>
            <a:r>
              <a:rPr lang="en-GB" sz="1600" baseline="-25000" dirty="0">
                <a:solidFill>
                  <a:srgbClr val="222222"/>
                </a:solidFill>
                <a:highlight>
                  <a:srgbClr val="FFFFFF"/>
                </a:highlight>
              </a:rPr>
              <a:t>1 </a:t>
            </a:r>
            <a:r>
              <a:rPr lang="en-GB" sz="1600" dirty="0">
                <a:solidFill>
                  <a:srgbClr val="222222"/>
                </a:solidFill>
                <a:highlight>
                  <a:srgbClr val="FFFFFF"/>
                </a:highlight>
              </a:rPr>
              <a:t>≤ 1	&amp;    0 ≤ </a:t>
            </a:r>
            <a:r>
              <a:rPr lang="en-GB" sz="1600" i="1" dirty="0">
                <a:solidFill>
                  <a:srgbClr val="222222"/>
                </a:solidFill>
                <a:highlight>
                  <a:srgbClr val="FFFFFF"/>
                </a:highlight>
              </a:rPr>
              <a:t>x</a:t>
            </a:r>
            <a:r>
              <a:rPr lang="en-GB" sz="1600" baseline="-25000" dirty="0">
                <a:solidFill>
                  <a:srgbClr val="222222"/>
                </a:solidFill>
                <a:highlight>
                  <a:srgbClr val="FFFFFF"/>
                </a:highlight>
              </a:rPr>
              <a:t>2 </a:t>
            </a:r>
            <a:r>
              <a:rPr lang="en-GB" sz="1600" dirty="0">
                <a:solidFill>
                  <a:srgbClr val="222222"/>
                </a:solidFill>
                <a:highlight>
                  <a:srgbClr val="FFFFFF"/>
                </a:highlight>
              </a:rPr>
              <a:t>≤ 5</a:t>
            </a:r>
            <a:endParaRPr sz="1600" dirty="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000" dirty="0">
              <a:solidFill>
                <a:srgbClr val="434343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000" dirty="0">
              <a:solidFill>
                <a:srgbClr val="434343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000" dirty="0">
              <a:solidFill>
                <a:srgbClr val="434343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0" name="Google Shape;330;p41"/>
          <p:cNvSpPr txBox="1"/>
          <p:nvPr/>
        </p:nvSpPr>
        <p:spPr>
          <a:xfrm>
            <a:off x="6065975" y="2459925"/>
            <a:ext cx="2460000" cy="18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2"/>
          <p:cNvSpPr txBox="1">
            <a:spLocks noGrp="1"/>
          </p:cNvSpPr>
          <p:nvPr>
            <p:ph type="title"/>
          </p:nvPr>
        </p:nvSpPr>
        <p:spPr>
          <a:xfrm>
            <a:off x="727650" y="12555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b="0"/>
              <a:t>Three Versions of NSGA-II</a:t>
            </a:r>
            <a:endParaRPr sz="3000" b="0"/>
          </a:p>
        </p:txBody>
      </p:sp>
      <p:sp>
        <p:nvSpPr>
          <p:cNvPr id="336" name="Google Shape;336;p42"/>
          <p:cNvSpPr txBox="1"/>
          <p:nvPr/>
        </p:nvSpPr>
        <p:spPr>
          <a:xfrm>
            <a:off x="727650" y="1900875"/>
            <a:ext cx="7798200" cy="299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222222"/>
              </a:buClr>
              <a:buSzPts val="1800"/>
              <a:buFont typeface="Times New Roman"/>
              <a:buChar char="●"/>
            </a:pPr>
            <a:r>
              <a:rPr lang="en-GB" sz="1800" i="1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Version-I </a:t>
            </a:r>
            <a:r>
              <a:rPr lang="en-GB" sz="180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: Traditional NSGA-II algorithm.</a:t>
            </a:r>
            <a:endParaRPr sz="1800">
              <a:solidFill>
                <a:srgbClr val="22222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800"/>
              <a:buFont typeface="Times New Roman"/>
              <a:buChar char="●"/>
            </a:pPr>
            <a:r>
              <a:rPr lang="en-GB" sz="1800" i="1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Version-II : </a:t>
            </a:r>
            <a:r>
              <a:rPr lang="en-GB" sz="180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Modified NSGA-II algorithm, which will evaluate the crowding distances only in </a:t>
            </a:r>
            <a:r>
              <a:rPr lang="en-GB" sz="1800" i="1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data space.</a:t>
            </a:r>
            <a:endParaRPr sz="1800" i="1">
              <a:solidFill>
                <a:srgbClr val="22222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800"/>
              <a:buFont typeface="Times New Roman"/>
              <a:buChar char="●"/>
            </a:pPr>
            <a:r>
              <a:rPr lang="en-GB" sz="1800" i="1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Version-III : </a:t>
            </a:r>
            <a:r>
              <a:rPr lang="en-GB" sz="180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Modified NSGA-II algorithm, which will evaluate the crowding distances in both, </a:t>
            </a:r>
            <a:r>
              <a:rPr lang="en-GB" sz="1800" i="1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data space</a:t>
            </a:r>
            <a:r>
              <a:rPr lang="en-GB" sz="180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and </a:t>
            </a:r>
            <a:r>
              <a:rPr lang="en-GB" sz="1800" i="1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objective space</a:t>
            </a:r>
            <a:r>
              <a:rPr lang="en-GB" sz="180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(crowding distances in data space and objective space for each individual are summed up).</a:t>
            </a:r>
            <a:endParaRPr sz="1800">
              <a:solidFill>
                <a:srgbClr val="22222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1000"/>
              </a:spcAft>
              <a:buNone/>
            </a:pPr>
            <a:r>
              <a:rPr lang="en-GB" sz="160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Please note that all the simulation runs are performed on the population size of 40 and evolved upto 3000 generations.</a:t>
            </a:r>
            <a:endParaRPr sz="1600">
              <a:solidFill>
                <a:srgbClr val="22222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3"/>
          <p:cNvSpPr txBox="1">
            <a:spLocks noGrp="1"/>
          </p:cNvSpPr>
          <p:nvPr>
            <p:ph type="title"/>
          </p:nvPr>
        </p:nvSpPr>
        <p:spPr>
          <a:xfrm>
            <a:off x="727650" y="12555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b="0"/>
              <a:t>Run of </a:t>
            </a:r>
            <a:r>
              <a:rPr lang="en-GB" sz="3000" b="0" i="1"/>
              <a:t>Version-I</a:t>
            </a:r>
            <a:endParaRPr sz="3000" b="0" i="1"/>
          </a:p>
        </p:txBody>
      </p:sp>
      <p:sp>
        <p:nvSpPr>
          <p:cNvPr id="342" name="Google Shape;342;p43"/>
          <p:cNvSpPr txBox="1"/>
          <p:nvPr/>
        </p:nvSpPr>
        <p:spPr>
          <a:xfrm>
            <a:off x="6065975" y="2459925"/>
            <a:ext cx="2460000" cy="18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43" name="Google Shape;343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5900" y="2519113"/>
            <a:ext cx="4054650" cy="130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Google Shape;344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255488"/>
            <a:ext cx="4533900" cy="3400425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Google Shape;345;p43"/>
          <p:cNvSpPr txBox="1"/>
          <p:nvPr/>
        </p:nvSpPr>
        <p:spPr>
          <a:xfrm>
            <a:off x="1522825" y="3913550"/>
            <a:ext cx="19008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Fig.1A    Data Space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6" name="Google Shape;346;p43"/>
          <p:cNvSpPr txBox="1"/>
          <p:nvPr/>
        </p:nvSpPr>
        <p:spPr>
          <a:xfrm>
            <a:off x="5646000" y="4655925"/>
            <a:ext cx="23859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Fig.1B    Objective Space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44"/>
          <p:cNvSpPr txBox="1">
            <a:spLocks noGrp="1"/>
          </p:cNvSpPr>
          <p:nvPr>
            <p:ph type="title"/>
          </p:nvPr>
        </p:nvSpPr>
        <p:spPr>
          <a:xfrm>
            <a:off x="727650" y="12555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b="0"/>
              <a:t>Run of </a:t>
            </a:r>
            <a:r>
              <a:rPr lang="en-GB" sz="3000" b="0" i="1"/>
              <a:t>Version-II</a:t>
            </a:r>
            <a:endParaRPr sz="3000" b="0" i="1"/>
          </a:p>
        </p:txBody>
      </p:sp>
      <p:sp>
        <p:nvSpPr>
          <p:cNvPr id="352" name="Google Shape;352;p44"/>
          <p:cNvSpPr txBox="1"/>
          <p:nvPr/>
        </p:nvSpPr>
        <p:spPr>
          <a:xfrm>
            <a:off x="1522825" y="3913550"/>
            <a:ext cx="19008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Fig.2A    Data Space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3" name="Google Shape;353;p44"/>
          <p:cNvSpPr txBox="1"/>
          <p:nvPr/>
        </p:nvSpPr>
        <p:spPr>
          <a:xfrm>
            <a:off x="5646000" y="4655925"/>
            <a:ext cx="23859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Fig.2B    Objective Space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54" name="Google Shape;354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2725" y="2459925"/>
            <a:ext cx="4360999" cy="1361907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" name="Google Shape;355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99450" y="1255500"/>
            <a:ext cx="4479000" cy="335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45"/>
          <p:cNvSpPr txBox="1">
            <a:spLocks noGrp="1"/>
          </p:cNvSpPr>
          <p:nvPr>
            <p:ph type="title"/>
          </p:nvPr>
        </p:nvSpPr>
        <p:spPr>
          <a:xfrm>
            <a:off x="727650" y="12555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b="0"/>
              <a:t>Run of </a:t>
            </a:r>
            <a:r>
              <a:rPr lang="en-GB" sz="3000" b="0" i="1"/>
              <a:t>Version-III</a:t>
            </a:r>
            <a:endParaRPr sz="3000" b="0" i="1"/>
          </a:p>
        </p:txBody>
      </p:sp>
      <p:sp>
        <p:nvSpPr>
          <p:cNvPr id="361" name="Google Shape;361;p45"/>
          <p:cNvSpPr txBox="1"/>
          <p:nvPr/>
        </p:nvSpPr>
        <p:spPr>
          <a:xfrm>
            <a:off x="1522825" y="3913550"/>
            <a:ext cx="19008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Fig.3A    Data Space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2" name="Google Shape;362;p45"/>
          <p:cNvSpPr txBox="1"/>
          <p:nvPr/>
        </p:nvSpPr>
        <p:spPr>
          <a:xfrm>
            <a:off x="5646000" y="4655925"/>
            <a:ext cx="23859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Fig.3B    Objective Space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63" name="Google Shape;363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8900" y="2459922"/>
            <a:ext cx="4168650" cy="1301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4" name="Google Shape;364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72425" y="1255500"/>
            <a:ext cx="4333038" cy="3248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46"/>
          <p:cNvSpPr txBox="1">
            <a:spLocks noGrp="1"/>
          </p:cNvSpPr>
          <p:nvPr>
            <p:ph type="title"/>
          </p:nvPr>
        </p:nvSpPr>
        <p:spPr>
          <a:xfrm>
            <a:off x="482150" y="2075625"/>
            <a:ext cx="2095800" cy="20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Table </a:t>
            </a:r>
            <a:r>
              <a:rPr lang="en-GB" sz="1600"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r>
              <a:rPr lang="en-GB" sz="1600">
                <a:solidFill>
                  <a:srgbClr val="000000"/>
                </a:solidFill>
              </a:rPr>
              <a:t>: </a:t>
            </a:r>
            <a:r>
              <a:rPr lang="en-GB" sz="1600" i="1">
                <a:solidFill>
                  <a:srgbClr val="000000"/>
                </a:solidFill>
              </a:rPr>
              <a:t>Mean diversity metric in data space</a:t>
            </a:r>
            <a:r>
              <a:rPr lang="en-GB" sz="1600">
                <a:solidFill>
                  <a:srgbClr val="000000"/>
                </a:solidFill>
              </a:rPr>
              <a:t> (</a:t>
            </a:r>
            <a:r>
              <a:rPr lang="en-GB" sz="14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Δ</a:t>
            </a:r>
            <a:r>
              <a:rPr lang="en-GB" sz="1400" baseline="-250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d</a:t>
            </a:r>
            <a:r>
              <a:rPr lang="en-GB" sz="1600">
                <a:solidFill>
                  <a:srgbClr val="000000"/>
                </a:solidFill>
              </a:rPr>
              <a:t>) and </a:t>
            </a:r>
            <a:r>
              <a:rPr lang="en-GB" sz="1600" i="1">
                <a:solidFill>
                  <a:srgbClr val="000000"/>
                </a:solidFill>
              </a:rPr>
              <a:t>Mean diversity metric in objective space</a:t>
            </a:r>
            <a:r>
              <a:rPr lang="en-GB" sz="1600">
                <a:solidFill>
                  <a:srgbClr val="000000"/>
                </a:solidFill>
              </a:rPr>
              <a:t> (</a:t>
            </a:r>
            <a:r>
              <a:rPr lang="en-GB" sz="14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Δ</a:t>
            </a:r>
            <a:r>
              <a:rPr lang="en-GB" sz="1400" baseline="-250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o</a:t>
            </a:r>
            <a:r>
              <a:rPr lang="en-GB" sz="1600">
                <a:solidFill>
                  <a:srgbClr val="000000"/>
                </a:solidFill>
              </a:rPr>
              <a:t>) when run on </a:t>
            </a:r>
            <a:r>
              <a:rPr lang="en-GB" sz="1600" i="1">
                <a:solidFill>
                  <a:srgbClr val="000000"/>
                </a:solidFill>
              </a:rPr>
              <a:t>Min-Ex</a:t>
            </a:r>
            <a:r>
              <a:rPr lang="en-GB" sz="1600">
                <a:solidFill>
                  <a:srgbClr val="000000"/>
                </a:solidFill>
              </a:rPr>
              <a:t> problem</a:t>
            </a:r>
            <a:endParaRPr sz="3400"/>
          </a:p>
        </p:txBody>
      </p:sp>
      <p:graphicFrame>
        <p:nvGraphicFramePr>
          <p:cNvPr id="370" name="Google Shape;370;p46"/>
          <p:cNvGraphicFramePr/>
          <p:nvPr/>
        </p:nvGraphicFramePr>
        <p:xfrm>
          <a:off x="2773625" y="1220550"/>
          <a:ext cx="6196500" cy="3756825"/>
        </p:xfrm>
        <a:graphic>
          <a:graphicData uri="http://schemas.openxmlformats.org/drawingml/2006/table">
            <a:tbl>
              <a:tblPr>
                <a:noFill/>
                <a:tableStyleId>{8D12C59B-D431-4200-BB1E-70990018F8B4}</a:tableStyleId>
              </a:tblPr>
              <a:tblGrid>
                <a:gridCol w="2611750"/>
                <a:gridCol w="1792375"/>
                <a:gridCol w="1792375"/>
              </a:tblGrid>
              <a:tr h="7675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en-GB" b="1">
                          <a:solidFill>
                            <a:srgbClr val="222222"/>
                          </a:solidFill>
                          <a:highlight>
                            <a:srgbClr val="FFFFFF"/>
                          </a:highlight>
                        </a:rPr>
                        <a:t>Min-Ex</a:t>
                      </a:r>
                      <a:endParaRPr b="1">
                        <a:solidFill>
                          <a:srgbClr val="222222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68575" marR="68575" marT="91425" marB="914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b="1">
                          <a:solidFill>
                            <a:srgbClr val="222222"/>
                          </a:solidFill>
                          <a:highlight>
                            <a:srgbClr val="FFFFFF"/>
                          </a:highlight>
                        </a:rPr>
                        <a:t>Δ</a:t>
                      </a:r>
                      <a:r>
                        <a:rPr lang="en-GB" b="1" baseline="-25000">
                          <a:solidFill>
                            <a:srgbClr val="222222"/>
                          </a:solidFill>
                          <a:highlight>
                            <a:srgbClr val="FFFFFF"/>
                          </a:highlight>
                        </a:rPr>
                        <a:t>d</a:t>
                      </a:r>
                      <a:endParaRPr b="1" baseline="-25000">
                        <a:solidFill>
                          <a:srgbClr val="222222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68575" marR="68575" marT="91425" marB="914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-GB" b="1">
                          <a:solidFill>
                            <a:srgbClr val="222222"/>
                          </a:solidFill>
                          <a:highlight>
                            <a:srgbClr val="FFFFFF"/>
                          </a:highlight>
                        </a:rPr>
                        <a:t>Δ</a:t>
                      </a:r>
                      <a:r>
                        <a:rPr lang="en-GB" b="1" baseline="-25000">
                          <a:solidFill>
                            <a:srgbClr val="222222"/>
                          </a:solidFill>
                          <a:highlight>
                            <a:srgbClr val="FFFFFF"/>
                          </a:highlight>
                        </a:rPr>
                        <a:t>o</a:t>
                      </a:r>
                      <a:endParaRPr b="1" baseline="-25000">
                        <a:solidFill>
                          <a:srgbClr val="222222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68575" marR="68575" marT="91425" marB="914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9964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i="1"/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 i="1"/>
                        <a:t>Version-I</a:t>
                      </a:r>
                      <a:endParaRPr sz="1100" b="1" i="1"/>
                    </a:p>
                  </a:txBody>
                  <a:tcPr marL="68575" marR="68575" marT="91425" marB="914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222222"/>
                          </a:solidFill>
                          <a:highlight>
                            <a:srgbClr val="FFFFFF"/>
                          </a:highlight>
                        </a:rPr>
                        <a:t>0.9640</a:t>
                      </a:r>
                      <a:endParaRPr sz="1100" b="1">
                        <a:solidFill>
                          <a:srgbClr val="222222"/>
                        </a:solidFill>
                        <a:highlight>
                          <a:srgbClr val="FFFFFF"/>
                        </a:highlight>
                      </a:endParaRPr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222222"/>
                          </a:solidFill>
                          <a:highlight>
                            <a:srgbClr val="FFFFFF"/>
                          </a:highlight>
                        </a:rPr>
                        <a:t>(Fig.1A)</a:t>
                      </a:r>
                      <a:endParaRPr sz="1100" b="1">
                        <a:solidFill>
                          <a:srgbClr val="222222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68575" marR="68575" marT="91425" marB="914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222222"/>
                          </a:solidFill>
                          <a:highlight>
                            <a:srgbClr val="FFFFFF"/>
                          </a:highlight>
                        </a:rPr>
                        <a:t>0.6971</a:t>
                      </a:r>
                      <a:endParaRPr sz="1100" b="1">
                        <a:solidFill>
                          <a:srgbClr val="222222"/>
                        </a:solidFill>
                        <a:highlight>
                          <a:srgbClr val="FFFFFF"/>
                        </a:highlight>
                      </a:endParaRPr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222222"/>
                          </a:solidFill>
                          <a:highlight>
                            <a:srgbClr val="FFFFFF"/>
                          </a:highlight>
                        </a:rPr>
                        <a:t>(Fig.1B)</a:t>
                      </a:r>
                      <a:endParaRPr sz="1100" b="1">
                        <a:solidFill>
                          <a:srgbClr val="222222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68575" marR="68575" marT="91425" marB="914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9964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en-GB" sz="1100" b="1" i="1"/>
                        <a:t>Version-II</a:t>
                      </a:r>
                      <a:endParaRPr sz="1100" b="1" i="1"/>
                    </a:p>
                  </a:txBody>
                  <a:tcPr marL="68575" marR="68575" marT="91425" marB="914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222222"/>
                          </a:solidFill>
                          <a:highlight>
                            <a:srgbClr val="FFFFFF"/>
                          </a:highlight>
                        </a:rPr>
                        <a:t>0.5556</a:t>
                      </a:r>
                      <a:endParaRPr sz="1100" b="1">
                        <a:solidFill>
                          <a:srgbClr val="222222"/>
                        </a:solidFill>
                        <a:highlight>
                          <a:srgbClr val="FFFFFF"/>
                        </a:highlight>
                      </a:endParaRPr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222222"/>
                          </a:solidFill>
                          <a:highlight>
                            <a:srgbClr val="FFFFFF"/>
                          </a:highlight>
                        </a:rPr>
                        <a:t>(Fig.2A)</a:t>
                      </a:r>
                      <a:endParaRPr sz="1100" b="1">
                        <a:solidFill>
                          <a:srgbClr val="222222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68575" marR="68575" marT="91425" marB="914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222222"/>
                          </a:solidFill>
                          <a:highlight>
                            <a:srgbClr val="FFFFFF"/>
                          </a:highlight>
                        </a:rPr>
                        <a:t>1.084</a:t>
                      </a:r>
                      <a:endParaRPr sz="1100" b="1">
                        <a:solidFill>
                          <a:srgbClr val="222222"/>
                        </a:solidFill>
                        <a:highlight>
                          <a:srgbClr val="FFFFFF"/>
                        </a:highlight>
                      </a:endParaRPr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222222"/>
                          </a:solidFill>
                          <a:highlight>
                            <a:srgbClr val="FFFFFF"/>
                          </a:highlight>
                        </a:rPr>
                        <a:t>(Fig.2B)</a:t>
                      </a:r>
                      <a:endParaRPr sz="1100" b="1">
                        <a:solidFill>
                          <a:srgbClr val="222222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68575" marR="68575" marT="91425" marB="914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99642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en-GB" sz="1100" b="1" i="1"/>
                        <a:t>Version-III</a:t>
                      </a:r>
                      <a:endParaRPr sz="1100" b="1" i="1"/>
                    </a:p>
                  </a:txBody>
                  <a:tcPr marL="68575" marR="68575" marT="91425" marB="91425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222222"/>
                          </a:solidFill>
                          <a:highlight>
                            <a:srgbClr val="FFFFFF"/>
                          </a:highlight>
                        </a:rPr>
                        <a:t>0.8492</a:t>
                      </a:r>
                      <a:endParaRPr sz="1100" b="1">
                        <a:solidFill>
                          <a:srgbClr val="222222"/>
                        </a:solidFill>
                        <a:highlight>
                          <a:srgbClr val="FFFFFF"/>
                        </a:highlight>
                      </a:endParaRPr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222222"/>
                          </a:solidFill>
                          <a:highlight>
                            <a:srgbClr val="FFFFFF"/>
                          </a:highlight>
                        </a:rPr>
                        <a:t>(Fig.3A)</a:t>
                      </a:r>
                      <a:endParaRPr sz="1100" b="1">
                        <a:solidFill>
                          <a:srgbClr val="222222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68575" marR="68575" marT="91425" marB="914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222222"/>
                          </a:solidFill>
                          <a:highlight>
                            <a:srgbClr val="FFFFFF"/>
                          </a:highlight>
                        </a:rPr>
                        <a:t>0.8798</a:t>
                      </a:r>
                      <a:endParaRPr sz="1100" b="1">
                        <a:solidFill>
                          <a:srgbClr val="222222"/>
                        </a:solidFill>
                        <a:highlight>
                          <a:srgbClr val="FFFFFF"/>
                        </a:highlight>
                      </a:endParaRPr>
                    </a:p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en-GB" sz="1100" b="1">
                          <a:solidFill>
                            <a:srgbClr val="222222"/>
                          </a:solidFill>
                          <a:highlight>
                            <a:srgbClr val="FFFFFF"/>
                          </a:highlight>
                        </a:rPr>
                        <a:t>(Fig.3B)</a:t>
                      </a:r>
                      <a:endParaRPr sz="1100" b="1">
                        <a:solidFill>
                          <a:srgbClr val="222222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68575" marR="68575" marT="91425" marB="91425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sp>
        <p:nvSpPr>
          <p:cNvPr id="371" name="Google Shape;371;p46"/>
          <p:cNvSpPr txBox="1"/>
          <p:nvPr/>
        </p:nvSpPr>
        <p:spPr>
          <a:xfrm>
            <a:off x="2314800" y="461250"/>
            <a:ext cx="4514400" cy="75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100">
                <a:latin typeface="Raleway"/>
                <a:ea typeface="Raleway"/>
                <a:cs typeface="Raleway"/>
                <a:sym typeface="Raleway"/>
              </a:rPr>
              <a:t>Results and Discussion</a:t>
            </a:r>
            <a:endParaRPr sz="31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47"/>
          <p:cNvSpPr txBox="1"/>
          <p:nvPr/>
        </p:nvSpPr>
        <p:spPr>
          <a:xfrm>
            <a:off x="2314800" y="461250"/>
            <a:ext cx="4514400" cy="75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100">
                <a:latin typeface="Raleway"/>
                <a:ea typeface="Raleway"/>
                <a:cs typeface="Raleway"/>
                <a:sym typeface="Raleway"/>
              </a:rPr>
              <a:t>Results and Discussion</a:t>
            </a:r>
            <a:endParaRPr sz="31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77" name="Google Shape;377;p47"/>
          <p:cNvSpPr txBox="1"/>
          <p:nvPr/>
        </p:nvSpPr>
        <p:spPr>
          <a:xfrm>
            <a:off x="735300" y="1537450"/>
            <a:ext cx="7896636" cy="320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rgbClr val="222222"/>
                </a:solidFill>
                <a:highlight>
                  <a:srgbClr val="FFFFFF"/>
                </a:highlight>
              </a:rPr>
              <a:t>Mathematically, we observe the following relation amongst different </a:t>
            </a:r>
            <a:r>
              <a:rPr lang="en-GB" sz="1900" dirty="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Δ</a:t>
            </a:r>
            <a:r>
              <a:rPr lang="en-GB" sz="1900" baseline="-25000" dirty="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d </a:t>
            </a:r>
            <a:r>
              <a:rPr lang="en-GB" sz="1800" dirty="0">
                <a:solidFill>
                  <a:srgbClr val="222222"/>
                </a:solidFill>
                <a:highlight>
                  <a:srgbClr val="FFFFFF"/>
                </a:highlight>
              </a:rPr>
              <a:t>:-</a:t>
            </a:r>
            <a:endParaRPr sz="1800" dirty="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900" dirty="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Δ</a:t>
            </a:r>
            <a:r>
              <a:rPr lang="en-GB" sz="1900" baseline="-25000" dirty="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d</a:t>
            </a:r>
            <a:r>
              <a:rPr lang="en-GB" sz="1900" dirty="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(</a:t>
            </a:r>
            <a:r>
              <a:rPr lang="en-GB" sz="1900" i="1" dirty="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Version-II</a:t>
            </a:r>
            <a:r>
              <a:rPr lang="en-GB" sz="1900" dirty="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) = 0.5556  &lt; Δ</a:t>
            </a:r>
            <a:r>
              <a:rPr lang="en-GB" sz="1900" baseline="-25000" dirty="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d</a:t>
            </a:r>
            <a:r>
              <a:rPr lang="en-GB" sz="1900" dirty="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(</a:t>
            </a:r>
            <a:r>
              <a:rPr lang="en-GB" sz="1900" i="1" dirty="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Version-III</a:t>
            </a:r>
            <a:r>
              <a:rPr lang="en-GB" sz="1900" dirty="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) = 0.8492 &lt; Δ</a:t>
            </a:r>
            <a:r>
              <a:rPr lang="en-GB" sz="1900" baseline="-25000" dirty="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d</a:t>
            </a:r>
            <a:r>
              <a:rPr lang="en-GB" sz="1900" dirty="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(</a:t>
            </a:r>
            <a:r>
              <a:rPr lang="en-GB" sz="1900" i="1" dirty="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Version-I</a:t>
            </a:r>
            <a:r>
              <a:rPr lang="en-GB" sz="1900" dirty="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) = 0.9640</a:t>
            </a:r>
            <a:endParaRPr sz="1900" dirty="0">
              <a:solidFill>
                <a:srgbClr val="22222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 dirty="0">
              <a:solidFill>
                <a:srgbClr val="22222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 dirty="0">
              <a:solidFill>
                <a:srgbClr val="22222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 dirty="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This is a nice result as we would have expected that the </a:t>
            </a:r>
            <a:r>
              <a:rPr lang="en-GB" sz="1900" i="1" dirty="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Version-II </a:t>
            </a:r>
            <a:r>
              <a:rPr lang="en-GB" sz="1900" dirty="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will exhibit the maximum diversity in the data space.</a:t>
            </a:r>
            <a:endParaRPr sz="1900" dirty="0">
              <a:solidFill>
                <a:srgbClr val="22222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48"/>
          <p:cNvSpPr txBox="1"/>
          <p:nvPr/>
        </p:nvSpPr>
        <p:spPr>
          <a:xfrm>
            <a:off x="2314800" y="461250"/>
            <a:ext cx="4514400" cy="75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100">
                <a:latin typeface="Raleway"/>
                <a:ea typeface="Raleway"/>
                <a:cs typeface="Raleway"/>
                <a:sym typeface="Raleway"/>
              </a:rPr>
              <a:t>Results and Discussion</a:t>
            </a:r>
            <a:endParaRPr sz="31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83" name="Google Shape;383;p48"/>
          <p:cNvSpPr txBox="1"/>
          <p:nvPr/>
        </p:nvSpPr>
        <p:spPr>
          <a:xfrm>
            <a:off x="735300" y="1537450"/>
            <a:ext cx="7673400" cy="320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222222"/>
                </a:solidFill>
                <a:highlight>
                  <a:srgbClr val="FFFFFF"/>
                </a:highlight>
              </a:rPr>
              <a:t>Mathematically, we observe the following relation amongst different </a:t>
            </a:r>
            <a:r>
              <a:rPr lang="en-GB" sz="190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Δ</a:t>
            </a:r>
            <a:r>
              <a:rPr lang="en-GB" sz="1900" baseline="-2500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o </a:t>
            </a:r>
            <a:r>
              <a:rPr lang="en-GB" sz="1800">
                <a:solidFill>
                  <a:srgbClr val="222222"/>
                </a:solidFill>
                <a:highlight>
                  <a:srgbClr val="FFFFFF"/>
                </a:highlight>
              </a:rPr>
              <a:t>:-</a:t>
            </a:r>
            <a:endParaRPr sz="18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Δ</a:t>
            </a:r>
            <a:r>
              <a:rPr lang="en-GB" sz="1900" baseline="-2500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o</a:t>
            </a:r>
            <a:r>
              <a:rPr lang="en-GB" sz="190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(</a:t>
            </a:r>
            <a:r>
              <a:rPr lang="en-GB" sz="1900" i="1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Version-I</a:t>
            </a:r>
            <a:r>
              <a:rPr lang="en-GB" sz="190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) = 0.6971  &lt; Δ</a:t>
            </a:r>
            <a:r>
              <a:rPr lang="en-GB" sz="1900" baseline="-2500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o</a:t>
            </a:r>
            <a:r>
              <a:rPr lang="en-GB" sz="190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(</a:t>
            </a:r>
            <a:r>
              <a:rPr lang="en-GB" sz="1900" i="1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Version-III</a:t>
            </a:r>
            <a:r>
              <a:rPr lang="en-GB" sz="190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) = 0.8798 &lt; Δ</a:t>
            </a:r>
            <a:r>
              <a:rPr lang="en-GB" sz="1900" baseline="-2500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o</a:t>
            </a:r>
            <a:r>
              <a:rPr lang="en-GB" sz="190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(</a:t>
            </a:r>
            <a:r>
              <a:rPr lang="en-GB" sz="1900" i="1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Version-II</a:t>
            </a:r>
            <a:r>
              <a:rPr lang="en-GB" sz="190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) = 1.084</a:t>
            </a:r>
            <a:endParaRPr sz="2600">
              <a:solidFill>
                <a:srgbClr val="22222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solidFill>
                <a:srgbClr val="22222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solidFill>
                <a:srgbClr val="22222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This is again a nice result as we would have expected that the </a:t>
            </a:r>
            <a:r>
              <a:rPr lang="en-GB" sz="1900" i="1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Version-I </a:t>
            </a:r>
            <a:r>
              <a:rPr lang="en-GB" sz="190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will exhibit the maximum diversity in the objective space, and </a:t>
            </a:r>
            <a:r>
              <a:rPr lang="en-GB" sz="1900" i="1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Version-II </a:t>
            </a:r>
            <a:r>
              <a:rPr lang="en-GB" sz="1900">
                <a:solidFill>
                  <a:srgbClr val="2222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will give the least uniformity.</a:t>
            </a:r>
            <a:endParaRPr sz="1900">
              <a:solidFill>
                <a:srgbClr val="22222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1"/>
          <p:cNvSpPr txBox="1">
            <a:spLocks noGrp="1"/>
          </p:cNvSpPr>
          <p:nvPr>
            <p:ph type="title"/>
          </p:nvPr>
        </p:nvSpPr>
        <p:spPr>
          <a:xfrm>
            <a:off x="702925" y="133670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b="0"/>
              <a:t>Motivation</a:t>
            </a:r>
            <a:endParaRPr sz="4000" b="0"/>
          </a:p>
        </p:txBody>
      </p:sp>
      <p:sp>
        <p:nvSpPr>
          <p:cNvPr id="260" name="Google Shape;260;p31"/>
          <p:cNvSpPr txBox="1">
            <a:spLocks noGrp="1"/>
          </p:cNvSpPr>
          <p:nvPr>
            <p:ph type="body" idx="2"/>
          </p:nvPr>
        </p:nvSpPr>
        <p:spPr>
          <a:xfrm>
            <a:off x="4572000" y="284225"/>
            <a:ext cx="4572000" cy="46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b="1">
                <a:solidFill>
                  <a:srgbClr val="333333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           </a:t>
            </a:r>
            <a:r>
              <a:rPr lang="en-GB" sz="2000" b="1" i="1">
                <a:solidFill>
                  <a:srgbClr val="333333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Evolutionary algorithms (EAs)</a:t>
            </a:r>
            <a:endParaRPr sz="2000" i="1">
              <a:solidFill>
                <a:srgbClr val="333333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500">
              <a:solidFill>
                <a:srgbClr val="333333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Clr>
                <a:srgbClr val="333333"/>
              </a:buClr>
              <a:buSzPts val="1800"/>
              <a:buFont typeface="Raleway"/>
              <a:buChar char="●"/>
            </a:pPr>
            <a:r>
              <a:rPr lang="en-GB" sz="1800">
                <a:solidFill>
                  <a:srgbClr val="333333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Well-suited for optimization problems involving several, often conflicting objectives.</a:t>
            </a:r>
            <a:endParaRPr sz="1800">
              <a:solidFill>
                <a:srgbClr val="333333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800">
              <a:solidFill>
                <a:srgbClr val="333333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Clr>
                <a:srgbClr val="333333"/>
              </a:buClr>
              <a:buSzPts val="1800"/>
              <a:buFont typeface="Raleway"/>
              <a:buChar char="●"/>
            </a:pPr>
            <a:r>
              <a:rPr lang="en-GB" sz="1800">
                <a:solidFill>
                  <a:srgbClr val="333333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EAs are capable of searching for multiple optimal solutions concurrently in a single simulation run, which makes EAs unique for solving </a:t>
            </a:r>
            <a:r>
              <a:rPr lang="en-GB" sz="1800" b="1">
                <a:solidFill>
                  <a:srgbClr val="333333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multi-objective optimization problems</a:t>
            </a:r>
            <a:r>
              <a:rPr lang="en-GB" sz="1800">
                <a:solidFill>
                  <a:srgbClr val="333333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GB" sz="1800" b="1">
                <a:solidFill>
                  <a:srgbClr val="333333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(MOOPs).</a:t>
            </a:r>
            <a:endParaRPr sz="1800" b="1">
              <a:solidFill>
                <a:srgbClr val="333333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500">
              <a:solidFill>
                <a:srgbClr val="333333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49"/>
          <p:cNvSpPr txBox="1"/>
          <p:nvPr/>
        </p:nvSpPr>
        <p:spPr>
          <a:xfrm>
            <a:off x="3678900" y="503200"/>
            <a:ext cx="1786200" cy="75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2400">
                <a:latin typeface="Raleway"/>
                <a:ea typeface="Raleway"/>
                <a:cs typeface="Raleway"/>
                <a:sym typeface="Raleway"/>
              </a:rPr>
              <a:t>Conclusion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4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89" name="Google Shape;389;p49"/>
          <p:cNvSpPr txBox="1"/>
          <p:nvPr/>
        </p:nvSpPr>
        <p:spPr>
          <a:xfrm>
            <a:off x="735300" y="1439625"/>
            <a:ext cx="7673400" cy="3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900"/>
          </a:p>
          <a:p>
            <a:pPr marL="457200" lvl="0" indent="-34925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900"/>
              <a:buChar char="●"/>
            </a:pPr>
            <a:r>
              <a:rPr lang="en-GB" sz="1900"/>
              <a:t>The principal improvement idea which we discussed was to achieve diversity in both, </a:t>
            </a:r>
            <a:r>
              <a:rPr lang="en-GB" sz="1900" i="1"/>
              <a:t>data space </a:t>
            </a:r>
            <a:r>
              <a:rPr lang="en-GB" sz="1900"/>
              <a:t>and </a:t>
            </a:r>
            <a:r>
              <a:rPr lang="en-GB" sz="1900" i="1"/>
              <a:t>objective space</a:t>
            </a:r>
            <a:r>
              <a:rPr lang="en-GB" sz="1900"/>
              <a:t>. We tried slight modifications to original NSGA-II and implemented it on a MOOP, namely </a:t>
            </a:r>
            <a:r>
              <a:rPr lang="en-GB" sz="1900" i="1"/>
              <a:t>Min-Ex </a:t>
            </a:r>
            <a:r>
              <a:rPr lang="en-GB" sz="1900"/>
              <a:t>problem.</a:t>
            </a:r>
            <a:endParaRPr sz="1900"/>
          </a:p>
          <a:p>
            <a:pPr marL="457200" lvl="0" indent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900"/>
          </a:p>
          <a:p>
            <a:pPr marL="457200" lvl="0" indent="-34925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900"/>
              <a:buChar char="●"/>
            </a:pPr>
            <a:r>
              <a:rPr lang="en-GB" sz="1900"/>
              <a:t>Quite promising results were obtained after the experimentation.</a:t>
            </a:r>
            <a:endParaRPr sz="19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50"/>
          <p:cNvSpPr txBox="1"/>
          <p:nvPr/>
        </p:nvSpPr>
        <p:spPr>
          <a:xfrm>
            <a:off x="3632850" y="475225"/>
            <a:ext cx="1878300" cy="75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2400">
                <a:latin typeface="Raleway"/>
                <a:ea typeface="Raleway"/>
                <a:cs typeface="Raleway"/>
                <a:sym typeface="Raleway"/>
              </a:rPr>
              <a:t>Conclusion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4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95" name="Google Shape;395;p50"/>
          <p:cNvSpPr txBox="1"/>
          <p:nvPr/>
        </p:nvSpPr>
        <p:spPr>
          <a:xfrm>
            <a:off x="735300" y="1537450"/>
            <a:ext cx="7673400" cy="320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925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900"/>
              <a:buChar char="●"/>
            </a:pPr>
            <a:r>
              <a:rPr lang="en-GB" sz="1900"/>
              <a:t>The implementation of the </a:t>
            </a:r>
            <a:r>
              <a:rPr lang="en-GB" sz="1900" i="1"/>
              <a:t>Version-III </a:t>
            </a:r>
            <a:r>
              <a:rPr lang="en-GB" sz="1900"/>
              <a:t>proved to be quite rewarding, since it showed diversity in both the spaces.</a:t>
            </a:r>
            <a:endParaRPr sz="1900"/>
          </a:p>
          <a:p>
            <a:pPr marL="457200" lvl="0" indent="-3492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GB" sz="1900"/>
              <a:t>It is to be noted that the time complexity of </a:t>
            </a:r>
            <a:r>
              <a:rPr lang="en-GB" sz="1900" i="1"/>
              <a:t>Version-III </a:t>
            </a:r>
            <a:r>
              <a:rPr lang="en-GB" sz="1900"/>
              <a:t>remains the same as original NSGA-II.</a:t>
            </a:r>
            <a:endParaRPr sz="1900"/>
          </a:p>
          <a:p>
            <a:pPr marL="457200" lvl="0" indent="-3492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GB" sz="1900"/>
              <a:t>We conclude that this modification can be used in place of the traditional NSGA-II to achieve a more diverse set of solutions in both, </a:t>
            </a:r>
            <a:r>
              <a:rPr lang="en-GB" sz="1900" i="1"/>
              <a:t>data space</a:t>
            </a:r>
            <a:r>
              <a:rPr lang="en-GB" sz="1900"/>
              <a:t> and </a:t>
            </a:r>
            <a:r>
              <a:rPr lang="en-GB" sz="1900" i="1"/>
              <a:t>objective space</a:t>
            </a:r>
            <a:r>
              <a:rPr lang="en-GB" sz="1900"/>
              <a:t>.</a:t>
            </a:r>
            <a:endParaRPr sz="1900"/>
          </a:p>
          <a:p>
            <a:pPr marL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1000"/>
              </a:spcAft>
              <a:buNone/>
            </a:pPr>
            <a:r>
              <a:rPr lang="en-GB" sz="1900"/>
              <a:t>     	</a:t>
            </a:r>
            <a:endParaRPr sz="2600"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51"/>
          <p:cNvSpPr txBox="1"/>
          <p:nvPr/>
        </p:nvSpPr>
        <p:spPr>
          <a:xfrm>
            <a:off x="3129750" y="475225"/>
            <a:ext cx="2884500" cy="75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2400">
                <a:latin typeface="Raleway"/>
                <a:ea typeface="Raleway"/>
                <a:cs typeface="Raleway"/>
                <a:sym typeface="Raleway"/>
              </a:rPr>
              <a:t>Future Directions</a:t>
            </a:r>
            <a:endParaRPr sz="2400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4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01" name="Google Shape;401;p51"/>
          <p:cNvSpPr txBox="1"/>
          <p:nvPr/>
        </p:nvSpPr>
        <p:spPr>
          <a:xfrm>
            <a:off x="735300" y="1537450"/>
            <a:ext cx="7673400" cy="3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925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900"/>
              <a:buChar char="●"/>
            </a:pPr>
            <a:r>
              <a:rPr lang="en-GB" sz="1900"/>
              <a:t>We can take into account the idea of “archives”, from another MOEA, namely PAES [4] .</a:t>
            </a:r>
            <a:endParaRPr sz="1900"/>
          </a:p>
          <a:p>
            <a:pPr marL="457200" lvl="0" indent="-3492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GB" sz="1900"/>
              <a:t>Sometimes, it is useful to keep track of good solutions that have been visited in the past, even if they are no longer active in offspring generation.</a:t>
            </a:r>
            <a:endParaRPr sz="1900"/>
          </a:p>
          <a:p>
            <a:pPr marL="457200" lvl="0" indent="-3492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GB" sz="1900"/>
              <a:t>The reproducing population can perform much more active exploration, instead of being filled up with old solutions. This idea can be further incorporated in the modification of </a:t>
            </a:r>
            <a:r>
              <a:rPr lang="en-GB" sz="1900" i="1"/>
              <a:t>Version-III, </a:t>
            </a:r>
            <a:r>
              <a:rPr lang="en-GB" sz="1900"/>
              <a:t>and is yet to be explored.</a:t>
            </a:r>
            <a:endParaRPr sz="19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600"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52"/>
          <p:cNvSpPr txBox="1"/>
          <p:nvPr/>
        </p:nvSpPr>
        <p:spPr>
          <a:xfrm>
            <a:off x="3457800" y="601000"/>
            <a:ext cx="2228400" cy="75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700">
                <a:latin typeface="Raleway"/>
                <a:ea typeface="Raleway"/>
                <a:cs typeface="Raleway"/>
                <a:sym typeface="Raleway"/>
              </a:rPr>
              <a:t>References</a:t>
            </a:r>
            <a:endParaRPr sz="47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07" name="Google Shape;407;p52"/>
          <p:cNvSpPr txBox="1"/>
          <p:nvPr/>
        </p:nvSpPr>
        <p:spPr>
          <a:xfrm>
            <a:off x="735300" y="1537450"/>
            <a:ext cx="7673400" cy="3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i="1"/>
              <a:t>[1] K. Deb, Multiobjective Optimization Using Evolutionary Algorithms. Chichester, U.K.: Wiley, 2001.</a:t>
            </a:r>
            <a:endParaRPr i="1"/>
          </a:p>
          <a:p>
            <a:pPr marL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i="1"/>
              <a:t>[2] K. Deb, A. Pratap, S. Agarwal and T. Meyarivan, “A fast and elitist multi-objective genetic algorithm: NSGA-II”, Proc. Parallel Problem Solving from Nature VI, 2000</a:t>
            </a:r>
            <a:endParaRPr i="1"/>
          </a:p>
          <a:p>
            <a:pPr marL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i="1"/>
              <a:t>[3] J. D. Schaffer, “Multiple objective optimization with vector evaluated genetic algorithms,” in Proceedings of the First International Conference on Genetic Algorithms, J. J. Grefensttete, Ed. Hillsdale, NJ: Lawrence Erlbaum, 1987, pp. 93–100.</a:t>
            </a:r>
            <a:endParaRPr i="1"/>
          </a:p>
          <a:p>
            <a:pPr marL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i="1"/>
              <a:t>[4] J. Knowles and D. Corne, “The Pareto archived evolution strategy: A new baseline algorithm for multiobjective optimization,” in Proceedings of the 1999 Congress on Evolutionary Computation. Piscataway, NJ: IEEE Press, 1999, pp. 98–105.</a:t>
            </a:r>
            <a:endParaRPr i="1"/>
          </a:p>
          <a:p>
            <a:pPr marL="0" lvl="0" indent="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i="1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100" i="1"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53"/>
          <p:cNvSpPr txBox="1">
            <a:spLocks noGrp="1"/>
          </p:cNvSpPr>
          <p:nvPr>
            <p:ph type="title"/>
          </p:nvPr>
        </p:nvSpPr>
        <p:spPr>
          <a:xfrm>
            <a:off x="767025" y="1404750"/>
            <a:ext cx="8166600" cy="35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b="0">
                <a:latin typeface="Oswald"/>
                <a:ea typeface="Oswald"/>
                <a:cs typeface="Oswald"/>
                <a:sym typeface="Oswald"/>
              </a:rPr>
              <a:t>                        Thank you</a:t>
            </a:r>
            <a:endParaRPr sz="4000" b="0"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2"/>
          <p:cNvSpPr txBox="1">
            <a:spLocks noGrp="1"/>
          </p:cNvSpPr>
          <p:nvPr>
            <p:ph type="body" idx="2"/>
          </p:nvPr>
        </p:nvSpPr>
        <p:spPr>
          <a:xfrm>
            <a:off x="4572025" y="460200"/>
            <a:ext cx="4572000" cy="468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"/>
              <a:buChar char="●"/>
            </a:pPr>
            <a:r>
              <a:rPr lang="en-GB" sz="18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Studying and exploring existing </a:t>
            </a:r>
            <a:r>
              <a:rPr lang="en-GB" sz="1800" b="1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multi-objective evolutionary algorithms</a:t>
            </a:r>
            <a:r>
              <a:rPr lang="en-GB" sz="18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GB" sz="1800" b="1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(MOEAs)</a:t>
            </a:r>
            <a:r>
              <a:rPr lang="en-GB" sz="18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 like </a:t>
            </a:r>
            <a:r>
              <a:rPr lang="en-GB" sz="1800" i="1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Non-dominated Sorting Genetic Algorithm-II (NSGA-II)</a:t>
            </a:r>
            <a:r>
              <a:rPr lang="en-GB" sz="18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, </a:t>
            </a:r>
            <a:r>
              <a:rPr lang="en-GB" sz="1800" i="1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Pareto-Archived Evolution Strategy (PAES)</a:t>
            </a:r>
            <a:r>
              <a:rPr lang="en-GB" sz="18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, etc.</a:t>
            </a:r>
            <a:endParaRPr sz="180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"/>
              <a:buChar char="●"/>
            </a:pPr>
            <a:r>
              <a:rPr lang="en-GB" sz="18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Formulate possible improvement ideas to propose a </a:t>
            </a:r>
            <a:r>
              <a:rPr lang="en-GB" sz="1800" i="1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better </a:t>
            </a:r>
            <a:r>
              <a:rPr lang="en-GB" sz="18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algorithm, in terms of “</a:t>
            </a:r>
            <a:r>
              <a:rPr lang="en-GB" sz="1800" i="1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quality of solutions”</a:t>
            </a:r>
            <a:r>
              <a:rPr lang="en-GB" sz="18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, “</a:t>
            </a:r>
            <a:r>
              <a:rPr lang="en-GB" sz="1800" i="1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running time"</a:t>
            </a:r>
            <a:r>
              <a:rPr lang="en-GB" sz="180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, or preferably both.</a:t>
            </a:r>
            <a:endParaRPr sz="180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1200"/>
              </a:spcBef>
              <a:spcAft>
                <a:spcPts val="1600"/>
              </a:spcAft>
              <a:buNone/>
            </a:pPr>
            <a:endParaRPr sz="1800">
              <a:solidFill>
                <a:srgbClr val="222222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66" name="Google Shape;266;p32"/>
          <p:cNvSpPr txBox="1">
            <a:spLocks noGrp="1"/>
          </p:cNvSpPr>
          <p:nvPr>
            <p:ph type="title"/>
          </p:nvPr>
        </p:nvSpPr>
        <p:spPr>
          <a:xfrm>
            <a:off x="694825" y="1318650"/>
            <a:ext cx="3877200" cy="31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0"/>
              <a:t>Problem Statement</a:t>
            </a:r>
            <a:endParaRPr sz="2800" b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3"/>
          <p:cNvSpPr txBox="1">
            <a:spLocks noGrp="1"/>
          </p:cNvSpPr>
          <p:nvPr>
            <p:ph type="title"/>
          </p:nvPr>
        </p:nvSpPr>
        <p:spPr>
          <a:xfrm>
            <a:off x="727650" y="12555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b="0"/>
              <a:t>Literature Review (Dominance)</a:t>
            </a:r>
            <a:endParaRPr sz="3000" b="0"/>
          </a:p>
        </p:txBody>
      </p:sp>
      <p:sp>
        <p:nvSpPr>
          <p:cNvPr id="272" name="Google Shape;272;p33"/>
          <p:cNvSpPr/>
          <p:nvPr/>
        </p:nvSpPr>
        <p:spPr>
          <a:xfrm>
            <a:off x="727650" y="2254275"/>
            <a:ext cx="442200" cy="4623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>
                <a:solidFill>
                  <a:srgbClr val="FFFFFF"/>
                </a:solidFill>
              </a:rPr>
              <a:t>1</a:t>
            </a:r>
            <a:endParaRPr sz="1200" b="1">
              <a:solidFill>
                <a:srgbClr val="FFFFFF"/>
              </a:solidFill>
            </a:endParaRPr>
          </a:p>
        </p:txBody>
      </p:sp>
      <p:sp>
        <p:nvSpPr>
          <p:cNvPr id="273" name="Google Shape;273;p33"/>
          <p:cNvSpPr txBox="1">
            <a:spLocks noGrp="1"/>
          </p:cNvSpPr>
          <p:nvPr>
            <p:ph type="body" idx="1"/>
          </p:nvPr>
        </p:nvSpPr>
        <p:spPr>
          <a:xfrm>
            <a:off x="1356150" y="2073750"/>
            <a:ext cx="7060200" cy="29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700">
                <a:latin typeface="Raleway"/>
                <a:ea typeface="Raleway"/>
                <a:cs typeface="Raleway"/>
                <a:sym typeface="Raleway"/>
              </a:rPr>
              <a:t>In the initial phase of my work, the formulation of a MOOP was studied. Most multi-objective optimization algorithms use the concept of </a:t>
            </a:r>
            <a:r>
              <a:rPr lang="en-GB" sz="1700" b="1" i="1">
                <a:latin typeface="Raleway"/>
                <a:ea typeface="Raleway"/>
                <a:cs typeface="Raleway"/>
                <a:sym typeface="Raleway"/>
              </a:rPr>
              <a:t>dominance</a:t>
            </a:r>
            <a:r>
              <a:rPr lang="en-GB" sz="1700" i="1"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GB" sz="1700">
                <a:latin typeface="Raleway"/>
                <a:ea typeface="Raleway"/>
                <a:cs typeface="Raleway"/>
                <a:sym typeface="Raleway"/>
              </a:rPr>
              <a:t>and </a:t>
            </a:r>
            <a:r>
              <a:rPr lang="en-GB" sz="1700" b="1" i="1">
                <a:latin typeface="Raleway"/>
                <a:ea typeface="Raleway"/>
                <a:cs typeface="Raleway"/>
                <a:sym typeface="Raleway"/>
              </a:rPr>
              <a:t>pareto-optimality</a:t>
            </a:r>
            <a:r>
              <a:rPr lang="en-GB" sz="1700" i="1"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GB" sz="1700">
                <a:latin typeface="Raleway"/>
                <a:ea typeface="Raleway"/>
                <a:cs typeface="Raleway"/>
                <a:sym typeface="Raleway"/>
              </a:rPr>
              <a:t>in their search.</a:t>
            </a:r>
            <a:endParaRPr sz="1700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700">
                <a:latin typeface="Raleway"/>
                <a:ea typeface="Raleway"/>
                <a:cs typeface="Raleway"/>
                <a:sym typeface="Raleway"/>
              </a:rPr>
              <a:t>A solution </a:t>
            </a:r>
            <a:r>
              <a:rPr lang="en-GB" sz="1700" b="1">
                <a:latin typeface="Raleway"/>
                <a:ea typeface="Raleway"/>
                <a:cs typeface="Raleway"/>
                <a:sym typeface="Raleway"/>
              </a:rPr>
              <a:t>“x”</a:t>
            </a:r>
            <a:r>
              <a:rPr lang="en-GB" sz="1700">
                <a:latin typeface="Raleway"/>
                <a:ea typeface="Raleway"/>
                <a:cs typeface="Raleway"/>
                <a:sym typeface="Raleway"/>
              </a:rPr>
              <a:t> is said to </a:t>
            </a:r>
            <a:r>
              <a:rPr lang="en-GB" sz="1700" b="1" i="1">
                <a:latin typeface="Raleway"/>
                <a:ea typeface="Raleway"/>
                <a:cs typeface="Raleway"/>
                <a:sym typeface="Raleway"/>
              </a:rPr>
              <a:t>dominate</a:t>
            </a:r>
            <a:r>
              <a:rPr lang="en-GB" sz="1700" i="1"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GB" sz="1700">
                <a:latin typeface="Raleway"/>
                <a:ea typeface="Raleway"/>
                <a:cs typeface="Raleway"/>
                <a:sym typeface="Raleway"/>
              </a:rPr>
              <a:t>the other solution</a:t>
            </a:r>
            <a:r>
              <a:rPr lang="en-GB" sz="1700" b="1">
                <a:latin typeface="Raleway"/>
                <a:ea typeface="Raleway"/>
                <a:cs typeface="Raleway"/>
                <a:sym typeface="Raleway"/>
              </a:rPr>
              <a:t> “y”</a:t>
            </a:r>
            <a:r>
              <a:rPr lang="en-GB" sz="1700">
                <a:latin typeface="Raleway"/>
                <a:ea typeface="Raleway"/>
                <a:cs typeface="Raleway"/>
                <a:sym typeface="Raleway"/>
              </a:rPr>
              <a:t>, if both the following conditions are true :</a:t>
            </a:r>
            <a:endParaRPr sz="1700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700">
                <a:latin typeface="Raleway"/>
                <a:ea typeface="Raleway"/>
                <a:cs typeface="Raleway"/>
                <a:sym typeface="Raleway"/>
              </a:rPr>
              <a:t>• The solution </a:t>
            </a:r>
            <a:r>
              <a:rPr lang="en-GB" sz="1700" b="1">
                <a:latin typeface="Raleway"/>
                <a:ea typeface="Raleway"/>
                <a:cs typeface="Raleway"/>
                <a:sym typeface="Raleway"/>
              </a:rPr>
              <a:t>x</a:t>
            </a:r>
            <a:r>
              <a:rPr lang="en-GB" sz="1700">
                <a:latin typeface="Raleway"/>
                <a:ea typeface="Raleway"/>
                <a:cs typeface="Raleway"/>
                <a:sym typeface="Raleway"/>
              </a:rPr>
              <a:t> is no worse than </a:t>
            </a:r>
            <a:r>
              <a:rPr lang="en-GB" sz="1700" b="1">
                <a:latin typeface="Raleway"/>
                <a:ea typeface="Raleway"/>
                <a:cs typeface="Raleway"/>
                <a:sym typeface="Raleway"/>
              </a:rPr>
              <a:t>y</a:t>
            </a:r>
            <a:r>
              <a:rPr lang="en-GB" sz="1700">
                <a:latin typeface="Raleway"/>
                <a:ea typeface="Raleway"/>
                <a:cs typeface="Raleway"/>
                <a:sym typeface="Raleway"/>
              </a:rPr>
              <a:t> in all objectives.</a:t>
            </a:r>
            <a:endParaRPr sz="1700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700">
                <a:latin typeface="Raleway"/>
                <a:ea typeface="Raleway"/>
                <a:cs typeface="Raleway"/>
                <a:sym typeface="Raleway"/>
              </a:rPr>
              <a:t>• The solution </a:t>
            </a:r>
            <a:r>
              <a:rPr lang="en-GB" sz="1700" b="1">
                <a:latin typeface="Raleway"/>
                <a:ea typeface="Raleway"/>
                <a:cs typeface="Raleway"/>
                <a:sym typeface="Raleway"/>
              </a:rPr>
              <a:t>x</a:t>
            </a:r>
            <a:r>
              <a:rPr lang="en-GB" sz="1700">
                <a:latin typeface="Raleway"/>
                <a:ea typeface="Raleway"/>
                <a:cs typeface="Raleway"/>
                <a:sym typeface="Raleway"/>
              </a:rPr>
              <a:t> is strictly better than </a:t>
            </a:r>
            <a:r>
              <a:rPr lang="en-GB" sz="1700" b="1">
                <a:latin typeface="Raleway"/>
                <a:ea typeface="Raleway"/>
                <a:cs typeface="Raleway"/>
                <a:sym typeface="Raleway"/>
              </a:rPr>
              <a:t>y</a:t>
            </a:r>
            <a:r>
              <a:rPr lang="en-GB" sz="1700">
                <a:latin typeface="Raleway"/>
                <a:ea typeface="Raleway"/>
                <a:cs typeface="Raleway"/>
                <a:sym typeface="Raleway"/>
              </a:rPr>
              <a:t> in at least one objective.</a:t>
            </a:r>
            <a:endParaRPr sz="1700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1200"/>
              </a:spcBef>
              <a:spcAft>
                <a:spcPts val="1600"/>
              </a:spcAft>
              <a:buNone/>
            </a:pPr>
            <a:endParaRPr sz="17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4"/>
          <p:cNvSpPr txBox="1">
            <a:spLocks noGrp="1"/>
          </p:cNvSpPr>
          <p:nvPr>
            <p:ph type="title"/>
          </p:nvPr>
        </p:nvSpPr>
        <p:spPr>
          <a:xfrm>
            <a:off x="727650" y="12555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b="0"/>
              <a:t>Literature Review (Pareto-Optimality)</a:t>
            </a:r>
            <a:endParaRPr sz="3000" b="0"/>
          </a:p>
        </p:txBody>
      </p:sp>
      <p:sp>
        <p:nvSpPr>
          <p:cNvPr id="279" name="Google Shape;279;p34"/>
          <p:cNvSpPr txBox="1">
            <a:spLocks noGrp="1"/>
          </p:cNvSpPr>
          <p:nvPr>
            <p:ph type="body" idx="1"/>
          </p:nvPr>
        </p:nvSpPr>
        <p:spPr>
          <a:xfrm>
            <a:off x="1389650" y="2064725"/>
            <a:ext cx="7083600" cy="281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●"/>
            </a:pPr>
            <a:r>
              <a:rPr lang="en-GB" sz="1800">
                <a:latin typeface="Raleway"/>
                <a:ea typeface="Raleway"/>
                <a:cs typeface="Raleway"/>
                <a:sym typeface="Raleway"/>
              </a:rPr>
              <a:t>Among a set of solutions P, the </a:t>
            </a:r>
            <a:r>
              <a:rPr lang="en-GB" sz="1800" b="1">
                <a:latin typeface="Raleway"/>
                <a:ea typeface="Raleway"/>
                <a:cs typeface="Raleway"/>
                <a:sym typeface="Raleway"/>
              </a:rPr>
              <a:t>non-dominated set</a:t>
            </a:r>
            <a:r>
              <a:rPr lang="en-GB" sz="1800">
                <a:latin typeface="Raleway"/>
                <a:ea typeface="Raleway"/>
                <a:cs typeface="Raleway"/>
                <a:sym typeface="Raleway"/>
              </a:rPr>
              <a:t> of solutions P’ are those that are not dominated by any member of the set P.</a:t>
            </a:r>
            <a:endParaRPr sz="1800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●"/>
            </a:pPr>
            <a:r>
              <a:rPr lang="en-GB" sz="1800">
                <a:latin typeface="Raleway"/>
                <a:ea typeface="Raleway"/>
                <a:cs typeface="Raleway"/>
                <a:sym typeface="Raleway"/>
              </a:rPr>
              <a:t>The non-dominated set of the entire feasible search space is defined as the </a:t>
            </a:r>
            <a:r>
              <a:rPr lang="en-GB" sz="1800" b="1">
                <a:latin typeface="Raleway"/>
                <a:ea typeface="Raleway"/>
                <a:cs typeface="Raleway"/>
                <a:sym typeface="Raleway"/>
              </a:rPr>
              <a:t>Pareto-Optimal set.</a:t>
            </a:r>
            <a:endParaRPr sz="1800" b="1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●"/>
            </a:pPr>
            <a:r>
              <a:rPr lang="en-GB" sz="1800">
                <a:latin typeface="Raleway"/>
                <a:ea typeface="Raleway"/>
                <a:cs typeface="Raleway"/>
                <a:sym typeface="Raleway"/>
              </a:rPr>
              <a:t>The curve formed in the objective space by joining these pareto-optimal set of solutions is known as the </a:t>
            </a:r>
            <a:r>
              <a:rPr lang="en-GB" sz="1800" b="1">
                <a:latin typeface="Raleway"/>
                <a:ea typeface="Raleway"/>
                <a:cs typeface="Raleway"/>
                <a:sym typeface="Raleway"/>
              </a:rPr>
              <a:t>pareto front</a:t>
            </a:r>
            <a:r>
              <a:rPr lang="en-GB" sz="1800">
                <a:latin typeface="Raleway"/>
                <a:ea typeface="Raleway"/>
                <a:cs typeface="Raleway"/>
                <a:sym typeface="Raleway"/>
              </a:rPr>
              <a:t>.</a:t>
            </a:r>
            <a:endParaRPr sz="18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80" name="Google Shape;280;p34"/>
          <p:cNvSpPr/>
          <p:nvPr/>
        </p:nvSpPr>
        <p:spPr>
          <a:xfrm>
            <a:off x="799850" y="2172625"/>
            <a:ext cx="442200" cy="4623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>
                <a:solidFill>
                  <a:srgbClr val="FFFFFF"/>
                </a:solidFill>
              </a:rPr>
              <a:t> 2</a:t>
            </a:r>
            <a:endParaRPr sz="1200" b="1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5"/>
          <p:cNvSpPr txBox="1">
            <a:spLocks noGrp="1"/>
          </p:cNvSpPr>
          <p:nvPr>
            <p:ph type="title"/>
          </p:nvPr>
        </p:nvSpPr>
        <p:spPr>
          <a:xfrm>
            <a:off x="727650" y="12555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b="0"/>
              <a:t>Literature Review (NSGA-2)</a:t>
            </a:r>
            <a:endParaRPr sz="3000" b="0"/>
          </a:p>
        </p:txBody>
      </p:sp>
      <p:sp>
        <p:nvSpPr>
          <p:cNvPr id="286" name="Google Shape;286;p35"/>
          <p:cNvSpPr/>
          <p:nvPr/>
        </p:nvSpPr>
        <p:spPr>
          <a:xfrm>
            <a:off x="727650" y="2254275"/>
            <a:ext cx="442200" cy="4623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1">
                <a:solidFill>
                  <a:srgbClr val="FFFFFF"/>
                </a:solidFill>
              </a:rPr>
              <a:t>3</a:t>
            </a:r>
            <a:endParaRPr sz="1200" b="1">
              <a:solidFill>
                <a:srgbClr val="FFFFFF"/>
              </a:solidFill>
            </a:endParaRPr>
          </a:p>
        </p:txBody>
      </p:sp>
      <p:sp>
        <p:nvSpPr>
          <p:cNvPr id="287" name="Google Shape;287;p35"/>
          <p:cNvSpPr txBox="1">
            <a:spLocks noGrp="1"/>
          </p:cNvSpPr>
          <p:nvPr>
            <p:ph type="body" idx="1"/>
          </p:nvPr>
        </p:nvSpPr>
        <p:spPr>
          <a:xfrm>
            <a:off x="1356150" y="2145925"/>
            <a:ext cx="7060200" cy="22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/>
              <a:t>Studied an existing </a:t>
            </a:r>
            <a:r>
              <a:rPr lang="en-GB" sz="1700" i="1"/>
              <a:t>elitist</a:t>
            </a:r>
            <a:r>
              <a:rPr lang="en-GB" sz="1700"/>
              <a:t> EA, namely </a:t>
            </a:r>
            <a:r>
              <a:rPr lang="en-GB" sz="1700" b="1"/>
              <a:t>Non-dominated Sorting Genetic Algorithm-2 </a:t>
            </a:r>
            <a:r>
              <a:rPr lang="en-GB" sz="1700"/>
              <a:t>(NSGA-2). </a:t>
            </a:r>
            <a:endParaRPr sz="17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700"/>
              <a:t>Implemented the </a:t>
            </a:r>
            <a:r>
              <a:rPr lang="en-GB" sz="1700" b="1"/>
              <a:t>NSGA-2 </a:t>
            </a:r>
            <a:r>
              <a:rPr lang="en-GB" sz="1700"/>
              <a:t>in Python3 on a MOOP.</a:t>
            </a:r>
            <a:endParaRPr sz="17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700"/>
              <a:t>Initially, I ran NSGA-2 on a two-objective optimization problem: </a:t>
            </a:r>
            <a:endParaRPr sz="17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700" b="1"/>
              <a:t>Minimize x</a:t>
            </a:r>
            <a:r>
              <a:rPr lang="en-GB" sz="1700" b="1" baseline="30000"/>
              <a:t>2</a:t>
            </a:r>
            <a:r>
              <a:rPr lang="en-GB" sz="1700" b="1"/>
              <a:t> and (x-2)</a:t>
            </a:r>
            <a:r>
              <a:rPr lang="en-GB" sz="1700" b="1" baseline="30000"/>
              <a:t>2 </a:t>
            </a:r>
            <a:r>
              <a:rPr lang="en-GB" sz="1700" b="1"/>
              <a:t>;   -10</a:t>
            </a:r>
            <a:r>
              <a:rPr lang="en-GB" sz="1700" b="1" baseline="30000"/>
              <a:t>3</a:t>
            </a:r>
            <a:r>
              <a:rPr lang="en-GB" sz="1700" b="1">
                <a:highlight>
                  <a:srgbClr val="FFFFFF"/>
                </a:highlight>
              </a:rPr>
              <a:t>≤x≤10</a:t>
            </a:r>
            <a:r>
              <a:rPr lang="en-GB" sz="1700" b="1" baseline="30000">
                <a:highlight>
                  <a:srgbClr val="FFFFFF"/>
                </a:highlight>
              </a:rPr>
              <a:t>3</a:t>
            </a:r>
            <a:endParaRPr sz="1700" b="1" baseline="300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7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6"/>
          <p:cNvSpPr txBox="1">
            <a:spLocks noGrp="1"/>
          </p:cNvSpPr>
          <p:nvPr>
            <p:ph type="title"/>
          </p:nvPr>
        </p:nvSpPr>
        <p:spPr>
          <a:xfrm>
            <a:off x="733700" y="324850"/>
            <a:ext cx="3026100" cy="83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/>
              <a:t>Successful NSGA-</a:t>
            </a:r>
            <a:r>
              <a:rPr lang="en-GB"/>
              <a:t>2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/>
              <a:t>Implementation</a:t>
            </a:r>
            <a:endParaRPr sz="2200"/>
          </a:p>
        </p:txBody>
      </p:sp>
      <p:sp>
        <p:nvSpPr>
          <p:cNvPr id="293" name="Google Shape;293;p36"/>
          <p:cNvSpPr txBox="1"/>
          <p:nvPr/>
        </p:nvSpPr>
        <p:spPr>
          <a:xfrm>
            <a:off x="586550" y="1335500"/>
            <a:ext cx="3844200" cy="3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latin typeface="Raleway"/>
                <a:ea typeface="Raleway"/>
                <a:cs typeface="Raleway"/>
                <a:sym typeface="Raleway"/>
              </a:rPr>
              <a:t>Tested on the following Two-Objective Problem :-</a:t>
            </a:r>
            <a:endParaRPr sz="2000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latin typeface="Raleway"/>
                <a:ea typeface="Raleway"/>
                <a:cs typeface="Raleway"/>
                <a:sym typeface="Raleway"/>
              </a:rPr>
              <a:t>Minimize     x</a:t>
            </a:r>
            <a:r>
              <a:rPr lang="en-GB" sz="2100">
                <a:solidFill>
                  <a:srgbClr val="222222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²</a:t>
            </a:r>
            <a:endParaRPr sz="2100">
              <a:solidFill>
                <a:srgbClr val="222222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rgbClr val="222222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Minimize     (x-2)²</a:t>
            </a:r>
            <a:endParaRPr sz="2100">
              <a:solidFill>
                <a:srgbClr val="222222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rgbClr val="222222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latin typeface="Raleway"/>
                <a:ea typeface="Raleway"/>
                <a:cs typeface="Raleway"/>
                <a:sym typeface="Raleway"/>
              </a:rPr>
              <a:t>subject to    -10</a:t>
            </a:r>
            <a:r>
              <a:rPr lang="en-GB" sz="2100" baseline="30000">
                <a:latin typeface="Raleway"/>
                <a:ea typeface="Raleway"/>
                <a:cs typeface="Raleway"/>
                <a:sym typeface="Raleway"/>
              </a:rPr>
              <a:t>3 </a:t>
            </a:r>
            <a:r>
              <a:rPr lang="en-GB" sz="2100"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≤ x ≤ 10</a:t>
            </a:r>
            <a:r>
              <a:rPr lang="en-GB" sz="2100" baseline="30000"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3</a:t>
            </a:r>
            <a:endParaRPr sz="2100">
              <a:solidFill>
                <a:srgbClr val="222222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2200" b="1">
                <a:solidFill>
                  <a:srgbClr val="222222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Result</a:t>
            </a:r>
            <a:r>
              <a:rPr lang="en-GB" sz="2200">
                <a:solidFill>
                  <a:srgbClr val="222222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 : Obtained a </a:t>
            </a:r>
            <a:r>
              <a:rPr lang="en-GB" sz="2200" i="1">
                <a:solidFill>
                  <a:srgbClr val="222222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diverse pareto-front</a:t>
            </a:r>
            <a:endParaRPr sz="2200" i="1">
              <a:solidFill>
                <a:srgbClr val="222222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94" name="Google Shape;294;p36"/>
          <p:cNvSpPr txBox="1"/>
          <p:nvPr/>
        </p:nvSpPr>
        <p:spPr>
          <a:xfrm>
            <a:off x="5010575" y="394500"/>
            <a:ext cx="4008000" cy="3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 b="1">
                <a:latin typeface="Lato"/>
                <a:ea typeface="Lato"/>
                <a:cs typeface="Lato"/>
                <a:sym typeface="Lato"/>
              </a:rPr>
              <a:t>Population size = 40 , evolved for 150 generations</a:t>
            </a:r>
            <a:endParaRPr sz="1300" b="1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95" name="Google Shape;295;p36"/>
          <p:cNvPicPr preferRelativeResize="0"/>
          <p:nvPr/>
        </p:nvPicPr>
        <p:blipFill rotWithShape="1">
          <a:blip r:embed="rId3">
            <a:alphaModFix/>
          </a:blip>
          <a:srcRect t="10849"/>
          <a:stretch/>
        </p:blipFill>
        <p:spPr>
          <a:xfrm>
            <a:off x="4430650" y="730925"/>
            <a:ext cx="4588051" cy="3067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Google Shape;296;p36"/>
          <p:cNvPicPr preferRelativeResize="0"/>
          <p:nvPr/>
        </p:nvPicPr>
        <p:blipFill rotWithShape="1">
          <a:blip r:embed="rId4">
            <a:alphaModFix/>
          </a:blip>
          <a:srcRect l="1974" t="9991" r="9474"/>
          <a:stretch/>
        </p:blipFill>
        <p:spPr>
          <a:xfrm>
            <a:off x="4520900" y="3798775"/>
            <a:ext cx="4062675" cy="129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7"/>
          <p:cNvSpPr txBox="1">
            <a:spLocks noGrp="1"/>
          </p:cNvSpPr>
          <p:nvPr>
            <p:ph type="title"/>
          </p:nvPr>
        </p:nvSpPr>
        <p:spPr>
          <a:xfrm>
            <a:off x="727650" y="1255500"/>
            <a:ext cx="82779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0"/>
              <a:t>Two Goals of Multi-Objective Optimization</a:t>
            </a:r>
            <a:endParaRPr sz="2800" b="0"/>
          </a:p>
        </p:txBody>
      </p:sp>
      <p:sp>
        <p:nvSpPr>
          <p:cNvPr id="302" name="Google Shape;302;p37"/>
          <p:cNvSpPr txBox="1">
            <a:spLocks noGrp="1"/>
          </p:cNvSpPr>
          <p:nvPr>
            <p:ph type="body" idx="1"/>
          </p:nvPr>
        </p:nvSpPr>
        <p:spPr>
          <a:xfrm>
            <a:off x="1145900" y="2091400"/>
            <a:ext cx="6945600" cy="249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Font typeface="Raleway"/>
              <a:buAutoNum type="arabicPeriod"/>
            </a:pPr>
            <a:r>
              <a:rPr lang="en-GB" sz="20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To find a set of solutions as </a:t>
            </a:r>
            <a:r>
              <a:rPr lang="en-GB" sz="2000" b="1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close</a:t>
            </a:r>
            <a:r>
              <a:rPr lang="en-GB" sz="20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 as possible to the pareto-optimal front.</a:t>
            </a:r>
            <a:endParaRPr sz="2000">
              <a:solidFill>
                <a:srgbClr val="434343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2000">
              <a:solidFill>
                <a:srgbClr val="434343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55600" algn="l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2000"/>
              <a:buFont typeface="Raleway"/>
              <a:buAutoNum type="arabicPeriod"/>
            </a:pPr>
            <a:r>
              <a:rPr lang="en-GB" sz="20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To find a set of solutions as </a:t>
            </a:r>
            <a:r>
              <a:rPr lang="en-GB" sz="2000" b="1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diverse</a:t>
            </a:r>
            <a:r>
              <a:rPr lang="en-GB" sz="20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 as possible (uniformly spread out solution set).</a:t>
            </a:r>
            <a:endParaRPr sz="2000">
              <a:solidFill>
                <a:srgbClr val="434343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8"/>
          <p:cNvSpPr txBox="1">
            <a:spLocks noGrp="1"/>
          </p:cNvSpPr>
          <p:nvPr>
            <p:ph type="title"/>
          </p:nvPr>
        </p:nvSpPr>
        <p:spPr>
          <a:xfrm>
            <a:off x="727650" y="12555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b="0"/>
              <a:t>Experiment and Idea</a:t>
            </a:r>
            <a:endParaRPr sz="3000" b="0"/>
          </a:p>
        </p:txBody>
      </p:sp>
      <p:sp>
        <p:nvSpPr>
          <p:cNvPr id="308" name="Google Shape;308;p38"/>
          <p:cNvSpPr txBox="1">
            <a:spLocks noGrp="1"/>
          </p:cNvSpPr>
          <p:nvPr>
            <p:ph type="body" idx="1"/>
          </p:nvPr>
        </p:nvSpPr>
        <p:spPr>
          <a:xfrm>
            <a:off x="1037850" y="2127475"/>
            <a:ext cx="7378500" cy="249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700"/>
              <a:buChar char="●"/>
            </a:pPr>
            <a:r>
              <a:rPr lang="en-GB" sz="17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Formulated the improvement ideas, like, considering diversity of solutions in both, “</a:t>
            </a:r>
            <a:r>
              <a:rPr lang="en-GB" sz="1700" b="1" i="1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data space</a:t>
            </a:r>
            <a:r>
              <a:rPr lang="en-GB" sz="17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” and “</a:t>
            </a:r>
            <a:r>
              <a:rPr lang="en-GB" sz="1700" b="1" i="1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objective space</a:t>
            </a:r>
            <a:r>
              <a:rPr lang="en-GB" sz="17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” , individually and simultaneously.</a:t>
            </a:r>
            <a:endParaRPr sz="1700">
              <a:solidFill>
                <a:srgbClr val="434343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700">
              <a:solidFill>
                <a:srgbClr val="434343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36550" algn="l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700"/>
              <a:buChar char="●"/>
            </a:pPr>
            <a:r>
              <a:rPr lang="en-GB" sz="17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Worked on modification of the existing NSGA-2 , taking into consideration the diversity in “</a:t>
            </a:r>
            <a:r>
              <a:rPr lang="en-GB" sz="1700" b="1" i="1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data space</a:t>
            </a:r>
            <a:r>
              <a:rPr lang="en-GB" sz="1700" i="1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” </a:t>
            </a:r>
            <a:r>
              <a:rPr lang="en-GB" sz="17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along with </a:t>
            </a:r>
            <a:r>
              <a:rPr lang="en-GB" sz="1700" i="1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“</a:t>
            </a:r>
            <a:r>
              <a:rPr lang="en-GB" sz="1700" b="1" i="1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objective space</a:t>
            </a:r>
            <a:r>
              <a:rPr lang="en-GB" sz="1700" i="1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”.</a:t>
            </a:r>
            <a:endParaRPr sz="1700">
              <a:solidFill>
                <a:srgbClr val="434343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1212</Words>
  <Application>Microsoft Office PowerPoint</Application>
  <PresentationFormat>On-screen Show (16:9)</PresentationFormat>
  <Paragraphs>131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Times New Roman</vt:lpstr>
      <vt:lpstr>Arial</vt:lpstr>
      <vt:lpstr>Raleway</vt:lpstr>
      <vt:lpstr>Oswald</vt:lpstr>
      <vt:lpstr>Lato</vt:lpstr>
      <vt:lpstr>Streamline</vt:lpstr>
      <vt:lpstr>Streamline</vt:lpstr>
      <vt:lpstr>Study of Multi-Objective Optimization using Evolutionary Algorithms</vt:lpstr>
      <vt:lpstr>Motivation</vt:lpstr>
      <vt:lpstr>Problem Statement</vt:lpstr>
      <vt:lpstr>Literature Review (Dominance)</vt:lpstr>
      <vt:lpstr>Literature Review (Pareto-Optimality)</vt:lpstr>
      <vt:lpstr>Literature Review (NSGA-2)</vt:lpstr>
      <vt:lpstr>Successful NSGA-2 Implementation</vt:lpstr>
      <vt:lpstr>Two Goals of Multi-Objective Optimization</vt:lpstr>
      <vt:lpstr>Experiment and Idea</vt:lpstr>
      <vt:lpstr>Calculating Diversity of Solutions</vt:lpstr>
      <vt:lpstr>Calculating Diversity of Solutions</vt:lpstr>
      <vt:lpstr>Slightly Complex MOOP : Min-Ex Problem</vt:lpstr>
      <vt:lpstr>Three Versions of NSGA-II</vt:lpstr>
      <vt:lpstr>Run of Version-I</vt:lpstr>
      <vt:lpstr>Run of Version-II</vt:lpstr>
      <vt:lpstr>Run of Version-III</vt:lpstr>
      <vt:lpstr>Table 1: Mean diversity metric in data space (Δd) and Mean diversity metric in objective space (Δo) when run on Min-Ex problem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                        Thank you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Study of Multi-Objective Optimization using Evolutionary Algorithms</dc:title>
  <cp:lastModifiedBy>Santosh Pandey</cp:lastModifiedBy>
  <cp:revision>2</cp:revision>
  <dcterms:modified xsi:type="dcterms:W3CDTF">2020-05-26T18:45:48Z</dcterms:modified>
</cp:coreProperties>
</file>